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8" r:id="rId3"/>
    <p:sldId id="290" r:id="rId4"/>
    <p:sldId id="265" r:id="rId5"/>
    <p:sldId id="266" r:id="rId6"/>
    <p:sldId id="269" r:id="rId7"/>
    <p:sldId id="271" r:id="rId8"/>
    <p:sldId id="291" r:id="rId9"/>
    <p:sldId id="267" r:id="rId10"/>
    <p:sldId id="268" r:id="rId11"/>
    <p:sldId id="272" r:id="rId12"/>
    <p:sldId id="294" r:id="rId13"/>
    <p:sldId id="295" r:id="rId14"/>
    <p:sldId id="296" r:id="rId15"/>
    <p:sldId id="297" r:id="rId16"/>
    <p:sldId id="298" r:id="rId17"/>
    <p:sldId id="273" r:id="rId18"/>
    <p:sldId id="300" r:id="rId19"/>
    <p:sldId id="301" r:id="rId20"/>
    <p:sldId id="302" r:id="rId21"/>
    <p:sldId id="303" r:id="rId22"/>
    <p:sldId id="283" r:id="rId23"/>
    <p:sldId id="284" r:id="rId24"/>
    <p:sldId id="286" r:id="rId25"/>
    <p:sldId id="289" r:id="rId26"/>
  </p:sldIdLst>
  <p:sldSz cx="9144000" cy="5486400"/>
  <p:notesSz cx="7053263" cy="9309100"/>
  <p:defaultTextStyle>
    <a:defPPr>
      <a:defRPr lang="en-US"/>
    </a:defPPr>
    <a:lvl1pPr marL="0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44084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888167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32251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776335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20418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664501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08585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552668" algn="l" defTabSz="888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45" autoAdjust="0"/>
    <p:restoredTop sz="79359" autoAdjust="0"/>
  </p:normalViewPr>
  <p:slideViewPr>
    <p:cSldViewPr>
      <p:cViewPr>
        <p:scale>
          <a:sx n="93" d="100"/>
          <a:sy n="93" d="100"/>
        </p:scale>
        <p:origin x="-690" y="-84"/>
      </p:cViewPr>
      <p:guideLst>
        <p:guide orient="horz" pos="1728"/>
        <p:guide pos="2880"/>
      </p:guideLst>
    </p:cSldViewPr>
  </p:slideViewPr>
  <p:outlineViewPr>
    <p:cViewPr>
      <p:scale>
        <a:sx n="33" d="100"/>
        <a:sy n="33" d="100"/>
      </p:scale>
      <p:origin x="54" y="2236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 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Correlation!$B$1</c:f>
              <c:strCache>
                <c:ptCount val="1"/>
                <c:pt idx="0">
                  <c:v>Body weight </c:v>
                </c:pt>
              </c:strCache>
            </c:strRef>
          </c:tx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-6.7142607174103239E-2"/>
                  <c:y val="-1.424795858850977E-2"/>
                </c:manualLayout>
              </c:layout>
              <c:numFmt formatCode="General" sourceLinked="0"/>
            </c:trendlineLbl>
          </c:trendline>
          <c:xVal>
            <c:numRef>
              <c:f>Correlation!$A$2:$A$8</c:f>
              <c:numCache>
                <c:formatCode>General</c:formatCode>
                <c:ptCount val="7"/>
                <c:pt idx="0">
                  <c:v>33.590000000000003</c:v>
                </c:pt>
                <c:pt idx="1">
                  <c:v>40.159999999999997</c:v>
                </c:pt>
                <c:pt idx="2">
                  <c:v>42.03</c:v>
                </c:pt>
                <c:pt idx="3">
                  <c:v>45.91</c:v>
                </c:pt>
                <c:pt idx="4">
                  <c:v>49.71</c:v>
                </c:pt>
                <c:pt idx="5">
                  <c:v>54.55</c:v>
                </c:pt>
                <c:pt idx="6">
                  <c:v>56.73</c:v>
                </c:pt>
              </c:numCache>
            </c:numRef>
          </c:xVal>
          <c:yVal>
            <c:numRef>
              <c:f>Correlation!$B$2:$B$8</c:f>
              <c:numCache>
                <c:formatCode>General</c:formatCode>
                <c:ptCount val="7"/>
                <c:pt idx="0">
                  <c:v>8.39</c:v>
                </c:pt>
                <c:pt idx="1">
                  <c:v>10.029999999999999</c:v>
                </c:pt>
                <c:pt idx="2">
                  <c:v>10.61</c:v>
                </c:pt>
                <c:pt idx="3">
                  <c:v>11.59</c:v>
                </c:pt>
                <c:pt idx="4">
                  <c:v>12.55</c:v>
                </c:pt>
                <c:pt idx="5">
                  <c:v>13.77</c:v>
                </c:pt>
                <c:pt idx="6">
                  <c:v>14.32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768960"/>
        <c:axId val="73770880"/>
      </c:scatterChart>
      <c:valAx>
        <c:axId val="73768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="0"/>
                  <a:t>Girth width, cm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770880"/>
        <c:crosses val="autoZero"/>
        <c:crossBetween val="midCat"/>
      </c:valAx>
      <c:valAx>
        <c:axId val="737708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b="0"/>
                  <a:t>Body weight, kg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7689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9259667541557304"/>
          <c:y val="0.40955234762321374"/>
          <c:w val="0.3907366579177603"/>
          <c:h val="0.29920530766987458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818FD9F-E3BE-4957-8392-CF499C122461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159C2F54-5240-4C15-8EBB-430C411E3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444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C451B2A3-C2BE-493E-8B40-B7D2C5AAFEDE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17538" y="698500"/>
            <a:ext cx="5818187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130C3E22-9711-4654-94A1-1D07D42DF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731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C3E22-9711-4654-94A1-1D07D42DFC7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937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C3E22-9711-4654-94A1-1D07D42DFC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673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4341"/>
            <a:ext cx="7772400" cy="11760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08960"/>
            <a:ext cx="6400800" cy="1402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8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2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76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0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64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0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52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FB0-2E78-42B7-AFA9-4FCE3A6E8AAA}" type="datetime1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65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DDC3-C4C4-4CC8-AF08-F0A3FB2BE464}" type="datetime1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86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4965" y="234951"/>
            <a:ext cx="2468563" cy="49923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7" y="234951"/>
            <a:ext cx="7253289" cy="49923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ED23-5206-47E2-AFA5-25ACA7EFB0CD}" type="datetime1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5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ADBF-C294-4D0D-BFE7-FD499BF6B67F}" type="datetime1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2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525521"/>
            <a:ext cx="7772400" cy="1089660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325373"/>
            <a:ext cx="7772400" cy="1200149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440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881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3225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763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2204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6450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10858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55266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A0EE-EBC7-4666-BD4F-4F76C4ABF092}" type="datetime1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4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7" y="1365250"/>
            <a:ext cx="4860925" cy="386207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2602" y="1365250"/>
            <a:ext cx="4860925" cy="386207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7B041-EF3F-45CC-A681-8B02D8FC211A}" type="datetime1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37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710"/>
            <a:ext cx="82296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228091"/>
            <a:ext cx="4040189" cy="51181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4084" indent="0">
              <a:buNone/>
              <a:defRPr sz="1900" b="1"/>
            </a:lvl2pPr>
            <a:lvl3pPr marL="888167" indent="0">
              <a:buNone/>
              <a:defRPr sz="1800" b="1"/>
            </a:lvl3pPr>
            <a:lvl4pPr marL="1332251" indent="0">
              <a:buNone/>
              <a:defRPr sz="1600" b="1"/>
            </a:lvl4pPr>
            <a:lvl5pPr marL="1776335" indent="0">
              <a:buNone/>
              <a:defRPr sz="1600" b="1"/>
            </a:lvl5pPr>
            <a:lvl6pPr marL="2220418" indent="0">
              <a:buNone/>
              <a:defRPr sz="1600" b="1"/>
            </a:lvl6pPr>
            <a:lvl7pPr marL="2664501" indent="0">
              <a:buNone/>
              <a:defRPr sz="1600" b="1"/>
            </a:lvl7pPr>
            <a:lvl8pPr marL="3108585" indent="0">
              <a:buNone/>
              <a:defRPr sz="1600" b="1"/>
            </a:lvl8pPr>
            <a:lvl9pPr marL="355266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739901"/>
            <a:ext cx="4040189" cy="3161030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28091"/>
            <a:ext cx="4041775" cy="51181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4084" indent="0">
              <a:buNone/>
              <a:defRPr sz="1900" b="1"/>
            </a:lvl2pPr>
            <a:lvl3pPr marL="888167" indent="0">
              <a:buNone/>
              <a:defRPr sz="1800" b="1"/>
            </a:lvl3pPr>
            <a:lvl4pPr marL="1332251" indent="0">
              <a:buNone/>
              <a:defRPr sz="1600" b="1"/>
            </a:lvl4pPr>
            <a:lvl5pPr marL="1776335" indent="0">
              <a:buNone/>
              <a:defRPr sz="1600" b="1"/>
            </a:lvl5pPr>
            <a:lvl6pPr marL="2220418" indent="0">
              <a:buNone/>
              <a:defRPr sz="1600" b="1"/>
            </a:lvl6pPr>
            <a:lvl7pPr marL="2664501" indent="0">
              <a:buNone/>
              <a:defRPr sz="1600" b="1"/>
            </a:lvl7pPr>
            <a:lvl8pPr marL="3108585" indent="0">
              <a:buNone/>
              <a:defRPr sz="1600" b="1"/>
            </a:lvl8pPr>
            <a:lvl9pPr marL="355266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739901"/>
            <a:ext cx="4041775" cy="3161030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7F00-8DEA-49FE-99F4-17C62125ED13}" type="datetime1">
              <a:rPr lang="en-GB" smtClean="0"/>
              <a:t>12/12/2016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96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4E82-6B36-4E52-8DE7-3AE089852F82}" type="datetime1">
              <a:rPr lang="en-GB" smtClean="0"/>
              <a:t>12/12/2016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20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159BD-EE03-4742-92AA-056F8C88A508}" type="datetime1">
              <a:rPr lang="en-GB" smtClean="0"/>
              <a:t>12/12/2016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67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8440"/>
            <a:ext cx="3008314" cy="92964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18442"/>
            <a:ext cx="5111750" cy="468249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48082"/>
            <a:ext cx="3008314" cy="3752851"/>
          </a:xfrm>
        </p:spPr>
        <p:txBody>
          <a:bodyPr/>
          <a:lstStyle>
            <a:lvl1pPr marL="0" indent="0">
              <a:buNone/>
              <a:defRPr sz="1300"/>
            </a:lvl1pPr>
            <a:lvl2pPr marL="444084" indent="0">
              <a:buNone/>
              <a:defRPr sz="1200"/>
            </a:lvl2pPr>
            <a:lvl3pPr marL="888167" indent="0">
              <a:buNone/>
              <a:defRPr sz="1000"/>
            </a:lvl3pPr>
            <a:lvl4pPr marL="1332251" indent="0">
              <a:buNone/>
              <a:defRPr sz="800"/>
            </a:lvl4pPr>
            <a:lvl5pPr marL="1776335" indent="0">
              <a:buNone/>
              <a:defRPr sz="800"/>
            </a:lvl5pPr>
            <a:lvl6pPr marL="2220418" indent="0">
              <a:buNone/>
              <a:defRPr sz="800"/>
            </a:lvl6pPr>
            <a:lvl7pPr marL="2664501" indent="0">
              <a:buNone/>
              <a:defRPr sz="800"/>
            </a:lvl7pPr>
            <a:lvl8pPr marL="3108585" indent="0">
              <a:buNone/>
              <a:defRPr sz="800"/>
            </a:lvl8pPr>
            <a:lvl9pPr marL="355266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B1AC-C12B-4DE3-A5F1-C84DAD5D138D}" type="datetime1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70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840482"/>
            <a:ext cx="5486400" cy="45339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90220"/>
            <a:ext cx="5486400" cy="3291840"/>
          </a:xfrm>
        </p:spPr>
        <p:txBody>
          <a:bodyPr/>
          <a:lstStyle>
            <a:lvl1pPr marL="0" indent="0">
              <a:buNone/>
              <a:defRPr sz="3200"/>
            </a:lvl1pPr>
            <a:lvl2pPr marL="444084" indent="0">
              <a:buNone/>
              <a:defRPr sz="2700"/>
            </a:lvl2pPr>
            <a:lvl3pPr marL="888167" indent="0">
              <a:buNone/>
              <a:defRPr sz="2300"/>
            </a:lvl3pPr>
            <a:lvl4pPr marL="1332251" indent="0">
              <a:buNone/>
              <a:defRPr sz="1900"/>
            </a:lvl4pPr>
            <a:lvl5pPr marL="1776335" indent="0">
              <a:buNone/>
              <a:defRPr sz="1900"/>
            </a:lvl5pPr>
            <a:lvl6pPr marL="2220418" indent="0">
              <a:buNone/>
              <a:defRPr sz="1900"/>
            </a:lvl6pPr>
            <a:lvl7pPr marL="2664501" indent="0">
              <a:buNone/>
              <a:defRPr sz="1900"/>
            </a:lvl7pPr>
            <a:lvl8pPr marL="3108585" indent="0">
              <a:buNone/>
              <a:defRPr sz="1900"/>
            </a:lvl8pPr>
            <a:lvl9pPr marL="3552668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293873"/>
            <a:ext cx="5486400" cy="643889"/>
          </a:xfrm>
        </p:spPr>
        <p:txBody>
          <a:bodyPr/>
          <a:lstStyle>
            <a:lvl1pPr marL="0" indent="0">
              <a:buNone/>
              <a:defRPr sz="1300"/>
            </a:lvl1pPr>
            <a:lvl2pPr marL="444084" indent="0">
              <a:buNone/>
              <a:defRPr sz="1200"/>
            </a:lvl2pPr>
            <a:lvl3pPr marL="888167" indent="0">
              <a:buNone/>
              <a:defRPr sz="1000"/>
            </a:lvl3pPr>
            <a:lvl4pPr marL="1332251" indent="0">
              <a:buNone/>
              <a:defRPr sz="800"/>
            </a:lvl4pPr>
            <a:lvl5pPr marL="1776335" indent="0">
              <a:buNone/>
              <a:defRPr sz="800"/>
            </a:lvl5pPr>
            <a:lvl6pPr marL="2220418" indent="0">
              <a:buNone/>
              <a:defRPr sz="800"/>
            </a:lvl6pPr>
            <a:lvl7pPr marL="2664501" indent="0">
              <a:buNone/>
              <a:defRPr sz="800"/>
            </a:lvl7pPr>
            <a:lvl8pPr marL="3108585" indent="0">
              <a:buNone/>
              <a:defRPr sz="800"/>
            </a:lvl8pPr>
            <a:lvl9pPr marL="355266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DEB6A-4A3C-4E04-B109-684703D181DF}" type="datetime1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88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9710"/>
            <a:ext cx="8229600" cy="914400"/>
          </a:xfrm>
          <a:prstGeom prst="rect">
            <a:avLst/>
          </a:prstGeom>
        </p:spPr>
        <p:txBody>
          <a:bodyPr vert="horz" lIns="88818" tIns="44408" rIns="88818" bIns="444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0161"/>
            <a:ext cx="8229600" cy="3620771"/>
          </a:xfrm>
          <a:prstGeom prst="rect">
            <a:avLst/>
          </a:prstGeom>
        </p:spPr>
        <p:txBody>
          <a:bodyPr vert="horz" lIns="88818" tIns="44408" rIns="88818" bIns="444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085082"/>
            <a:ext cx="2133600" cy="292100"/>
          </a:xfrm>
          <a:prstGeom prst="rect">
            <a:avLst/>
          </a:prstGeom>
        </p:spPr>
        <p:txBody>
          <a:bodyPr vert="horz" lIns="88818" tIns="44408" rIns="88818" bIns="4440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C0AA7-4047-46CD-8E96-DA1AD6F07D07}" type="datetime1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085082"/>
            <a:ext cx="2895600" cy="292100"/>
          </a:xfrm>
          <a:prstGeom prst="rect">
            <a:avLst/>
          </a:prstGeom>
        </p:spPr>
        <p:txBody>
          <a:bodyPr vert="horz" lIns="88818" tIns="44408" rIns="88818" bIns="4440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085082"/>
            <a:ext cx="2133600" cy="292100"/>
          </a:xfrm>
          <a:prstGeom prst="rect">
            <a:avLst/>
          </a:prstGeom>
        </p:spPr>
        <p:txBody>
          <a:bodyPr vert="horz" lIns="88818" tIns="44408" rIns="88818" bIns="4440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53E13-C334-4F3F-B338-9B9E39FEC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986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888167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3062" indent="-333062" algn="l" defTabSz="88816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1635" indent="-277553" algn="l" defTabSz="888167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10209" indent="-222042" algn="l" defTabSz="888167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54293" indent="-222042" algn="l" defTabSz="888167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98376" indent="-222042" algn="l" defTabSz="888167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42459" indent="-222042" algn="l" defTabSz="888167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6543" indent="-222042" algn="l" defTabSz="888167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30627" indent="-222042" algn="l" defTabSz="888167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74710" indent="-222042" algn="l" defTabSz="888167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4084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88167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32251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6335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0418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4501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08585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52668" algn="l" defTabSz="888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" y="533400"/>
            <a:ext cx="8940800" cy="2667000"/>
          </a:xfrm>
        </p:spPr>
        <p:txBody>
          <a:bodyPr>
            <a:noAutofit/>
          </a:bodyPr>
          <a:lstStyle/>
          <a:p>
            <a:r>
              <a:rPr lang="en-GB" sz="2400" dirty="0">
                <a:latin typeface="Arial Black" pitchFamily="34" charset="0"/>
              </a:rPr>
              <a:t>RICE BRAN AS A FEED RESOURCE IN CROP-LIVESTOCK SYSTEMS: IMPACT ON GROWTH PERFORMANCE, BODY CONDITION SCORES, CARCASS TRAITS AND BLOOD PROFILE OF RURAL PIGS IN THE UPPER EAST REGION OF GHANA.</a:t>
            </a:r>
            <a:r>
              <a:rPr lang="en-US" sz="2400" dirty="0">
                <a:latin typeface="Arial Black" pitchFamily="34" charset="0"/>
              </a:rPr>
              <a:t/>
            </a:r>
            <a:br>
              <a:rPr lang="en-US" sz="2400" dirty="0">
                <a:latin typeface="Arial Black" pitchFamily="34" charset="0"/>
              </a:rPr>
            </a:br>
            <a:r>
              <a:rPr lang="en-GB" sz="2400" dirty="0" smtClean="0">
                <a:latin typeface="Arial Black" pitchFamily="34" charset="0"/>
              </a:rPr>
              <a:t/>
            </a:r>
            <a:br>
              <a:rPr lang="en-GB" sz="2400" dirty="0" smtClean="0">
                <a:latin typeface="Arial Black" pitchFamily="34" charset="0"/>
              </a:rPr>
            </a:br>
            <a:endParaRPr lang="en-GB" sz="2400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108960"/>
            <a:ext cx="7620000" cy="161544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 Black" pitchFamily="34" charset="0"/>
              </a:rPr>
              <a:t>BY</a:t>
            </a:r>
            <a:endParaRPr lang="en-GB" sz="2400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 AMPONSAH KWAME BRIGHT</a:t>
            </a:r>
            <a:endParaRPr lang="en-GB" sz="2400" dirty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1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3236951"/>
              </p:ext>
            </p:extLst>
          </p:nvPr>
        </p:nvGraphicFramePr>
        <p:xfrm>
          <a:off x="152400" y="19331"/>
          <a:ext cx="8839200" cy="48154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970149"/>
                <a:gridCol w="1498169"/>
                <a:gridCol w="1048719"/>
                <a:gridCol w="1123627"/>
                <a:gridCol w="1198536"/>
              </a:tblGrid>
              <a:tr h="281251"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Black" pitchFamily="34" charset="0"/>
                        </a:rPr>
                        <a:t>Table </a:t>
                      </a:r>
                      <a:r>
                        <a:rPr lang="en-US" sz="1800" dirty="0" smtClean="0">
                          <a:effectLst/>
                          <a:latin typeface="Arial Black" pitchFamily="34" charset="0"/>
                        </a:rPr>
                        <a:t>1: </a:t>
                      </a:r>
                      <a:r>
                        <a:rPr lang="en-US" sz="1800" dirty="0">
                          <a:effectLst/>
                          <a:latin typeface="Arial Black" pitchFamily="34" charset="0"/>
                        </a:rPr>
                        <a:t>Composition of </a:t>
                      </a:r>
                      <a:r>
                        <a:rPr lang="en-US" sz="1800" dirty="0" smtClean="0">
                          <a:effectLst/>
                          <a:latin typeface="Arial Black" pitchFamily="34" charset="0"/>
                        </a:rPr>
                        <a:t>the</a:t>
                      </a:r>
                      <a:r>
                        <a:rPr lang="en-US" sz="1800" baseline="0" dirty="0" smtClean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Arial Black" pitchFamily="34" charset="0"/>
                        </a:rPr>
                        <a:t>various diets (g/kg)</a:t>
                      </a:r>
                      <a:endParaRPr lang="en-GB" sz="1800" dirty="0">
                        <a:effectLst/>
                        <a:latin typeface="Arial Black" pitchFamily="34" charset="0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 Black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2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Diets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2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Ingredients 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Diet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 A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Diet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 B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Diet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 C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</a:t>
                      </a:r>
                      <a:r>
                        <a:rPr lang="en-GB" sz="1600" b="1" baseline="0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D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Dawadawa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pulp flour (DPF)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230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888167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200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err="1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Pito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mash (PM)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200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888167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Groundnut skin meal (GSM)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250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130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888167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110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Mill waste (MW)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300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160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90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888167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20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Rice bran (RB)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-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300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400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888167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500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Common salt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888167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Vitamin-trace mineral premix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888167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10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 Black" pitchFamily="34" charset="0"/>
                        </a:rPr>
                        <a:t>Total </a:t>
                      </a:r>
                      <a:endParaRPr lang="en-GB" sz="1600" dirty="0">
                        <a:solidFill>
                          <a:srgbClr val="C0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1000</a:t>
                      </a:r>
                      <a:endParaRPr lang="en-GB" sz="1600" dirty="0">
                        <a:solidFill>
                          <a:srgbClr val="C0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1000</a:t>
                      </a:r>
                      <a:endParaRPr lang="en-GB" sz="1600" dirty="0">
                        <a:solidFill>
                          <a:srgbClr val="C0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1000</a:t>
                      </a:r>
                      <a:endParaRPr lang="en-GB" sz="1600" dirty="0">
                        <a:solidFill>
                          <a:srgbClr val="C0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1000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Chemical composition (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Calc.)</a:t>
                      </a:r>
                      <a:endParaRPr lang="en-GB" sz="1600" b="1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Crude protein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(g/kg)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183.90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180.20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179.30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178.30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DE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Mcal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/kg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3.44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3.45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3.43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3.41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Crude </a:t>
                      </a:r>
                      <a:r>
                        <a:rPr lang="en-US" sz="1600" kern="1200" dirty="0" err="1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fibre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(g/kg)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107.50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106.70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108.80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110.80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Calcium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(g/kg)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5.60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4.20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3.80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3.50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1251">
                <a:tc>
                  <a:txBody>
                    <a:bodyPr/>
                    <a:lstStyle/>
                    <a:p>
                      <a:pPr marL="0" marR="0" algn="l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Phosphorus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(g/kg)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 8.20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10.90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 11.80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defTabSz="888167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12.80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5173518"/>
            <a:ext cx="2133600" cy="292100"/>
          </a:xfrm>
        </p:spPr>
        <p:txBody>
          <a:bodyPr/>
          <a:lstStyle/>
          <a:p>
            <a:r>
              <a:rPr lang="en-GB" dirty="0" smtClean="0"/>
              <a:t>    </a:t>
            </a:r>
            <a:fld id="{31753E13-C334-4F3F-B338-9B9E39FEC415}" type="slidenum">
              <a:rPr lang="en-GB" smtClean="0"/>
              <a:t>10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" y="4876800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Provided the following/kg </a:t>
            </a:r>
            <a:r>
              <a:rPr lang="en-US" sz="1000" dirty="0" err="1"/>
              <a:t>diet:Vitamin</a:t>
            </a:r>
            <a:r>
              <a:rPr lang="en-US" sz="1000" dirty="0"/>
              <a:t> A–8,000 IU, Vitamins D3 –3,000 IU, Vitamins E–8 IU, Vitamin K –2mg, Vitamin B1– 1 mg, Vitamin B2–0.2 mg, Vitamin B12–5 mg, </a:t>
            </a:r>
            <a:r>
              <a:rPr lang="en-US" sz="1000" dirty="0" smtClean="0"/>
              <a:t>N</a:t>
            </a:r>
          </a:p>
          <a:p>
            <a:r>
              <a:rPr lang="en-US" sz="1000" dirty="0" err="1" smtClean="0"/>
              <a:t>icotinamide</a:t>
            </a:r>
            <a:r>
              <a:rPr lang="en-US" sz="1000" dirty="0" smtClean="0"/>
              <a:t> </a:t>
            </a:r>
            <a:r>
              <a:rPr lang="en-US" sz="1000" dirty="0"/>
              <a:t>–10 mg, Selenium– 0.1 mg, </a:t>
            </a:r>
            <a:r>
              <a:rPr lang="en-US" sz="1000" dirty="0" err="1"/>
              <a:t>Ca</a:t>
            </a:r>
            <a:r>
              <a:rPr lang="en-US" sz="1000" dirty="0"/>
              <a:t> </a:t>
            </a:r>
            <a:r>
              <a:rPr lang="en-US" sz="1000" dirty="0" err="1"/>
              <a:t>Pantothenate</a:t>
            </a:r>
            <a:r>
              <a:rPr lang="en-US" sz="1000" dirty="0"/>
              <a:t> – 5 mg, Folic acid –0.5 mg, Choline Chloride –150mg, Iron –20 mg, Manganese –80 mg, Copper –8 mg, Zinc –50 mg, </a:t>
            </a:r>
            <a:endParaRPr lang="en-US" sz="1000" dirty="0" smtClean="0"/>
          </a:p>
          <a:p>
            <a:r>
              <a:rPr lang="en-US" sz="1000" dirty="0" smtClean="0"/>
              <a:t>Cobalt </a:t>
            </a:r>
            <a:r>
              <a:rPr lang="en-US" sz="1000" dirty="0"/>
              <a:t>–0.225mg, Iodine –2 mg Antioxidant – 0.1ppm.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"/>
            <a:ext cx="9144000" cy="68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MATERIALS AND METHODS (CONT’D)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22962"/>
            <a:ext cx="8763000" cy="459812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Parameters Measured</a:t>
            </a:r>
          </a:p>
          <a:p>
            <a:pPr lvl="1"/>
            <a:r>
              <a:rPr lang="en-US" dirty="0" smtClean="0">
                <a:latin typeface="Arial Black" pitchFamily="34" charset="0"/>
              </a:rPr>
              <a:t>Feed intake</a:t>
            </a:r>
          </a:p>
          <a:p>
            <a:pPr lvl="1"/>
            <a:r>
              <a:rPr lang="en-US" dirty="0" smtClean="0">
                <a:latin typeface="Arial Black" pitchFamily="34" charset="0"/>
              </a:rPr>
              <a:t>Weight gain</a:t>
            </a:r>
          </a:p>
          <a:p>
            <a:pPr lvl="1"/>
            <a:r>
              <a:rPr lang="en-US" dirty="0" smtClean="0">
                <a:latin typeface="Arial Black" pitchFamily="34" charset="0"/>
              </a:rPr>
              <a:t>Feed conversion efficiency</a:t>
            </a:r>
          </a:p>
          <a:p>
            <a:pPr lvl="1"/>
            <a:r>
              <a:rPr lang="en-US" dirty="0" smtClean="0">
                <a:latin typeface="Arial Black" pitchFamily="34" charset="0"/>
              </a:rPr>
              <a:t>Feed cost and economy of gain</a:t>
            </a:r>
          </a:p>
          <a:p>
            <a:pPr lvl="1"/>
            <a:r>
              <a:rPr lang="en-US" dirty="0" smtClean="0">
                <a:latin typeface="Arial Black" pitchFamily="34" charset="0"/>
              </a:rPr>
              <a:t>Body condition scores (</a:t>
            </a:r>
            <a:r>
              <a:rPr lang="en-GB" dirty="0" err="1" smtClean="0"/>
              <a:t>Holness</a:t>
            </a:r>
            <a:r>
              <a:rPr lang="en-GB" dirty="0" smtClean="0"/>
              <a:t>, 1991</a:t>
            </a:r>
            <a:r>
              <a:rPr lang="en-US" dirty="0" smtClean="0">
                <a:latin typeface="Arial Black" pitchFamily="34" charset="0"/>
              </a:rPr>
              <a:t>)</a:t>
            </a:r>
          </a:p>
          <a:p>
            <a:pPr lvl="1"/>
            <a:r>
              <a:rPr lang="en-US" dirty="0" smtClean="0">
                <a:latin typeface="Arial Black" pitchFamily="34" charset="0"/>
              </a:rPr>
              <a:t>Carcass traits (absolute and relative)</a:t>
            </a:r>
          </a:p>
          <a:p>
            <a:pPr lvl="1"/>
            <a:r>
              <a:rPr lang="en-US" dirty="0" smtClean="0">
                <a:latin typeface="Arial Black" pitchFamily="34" charset="0"/>
              </a:rPr>
              <a:t>Blood assays (</a:t>
            </a:r>
            <a:r>
              <a:rPr lang="en-US" dirty="0" smtClean="0"/>
              <a:t>Peter </a:t>
            </a:r>
            <a:r>
              <a:rPr lang="en-US" i="1" dirty="0"/>
              <a:t>et al</a:t>
            </a:r>
            <a:r>
              <a:rPr lang="en-US" i="1" dirty="0" smtClean="0"/>
              <a:t>.,</a:t>
            </a:r>
            <a:r>
              <a:rPr lang="en-US" dirty="0"/>
              <a:t> </a:t>
            </a:r>
            <a:r>
              <a:rPr lang="en-US" dirty="0" smtClean="0"/>
              <a:t>1982</a:t>
            </a:r>
            <a:r>
              <a:rPr lang="en-US" dirty="0">
                <a:latin typeface="Arial Black" pitchFamily="34" charset="0"/>
              </a:rPr>
              <a:t>)</a:t>
            </a:r>
          </a:p>
          <a:p>
            <a:pPr marL="521822" indent="-466311"/>
            <a:endParaRPr lang="en-US" dirty="0" smtClean="0">
              <a:latin typeface="Arial Black" pitchFamily="34" charset="0"/>
            </a:endParaRPr>
          </a:p>
          <a:p>
            <a:pPr marL="512711" indent="-45720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Statistical Analysis</a:t>
            </a:r>
            <a:endParaRPr lang="en-GB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6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8000"/>
                </a:solidFill>
                <a:latin typeface="Arial Black" pitchFamily="34" charset="0"/>
              </a:rPr>
              <a:t>RESULTS AND DISCUSSION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1"/>
            <a:ext cx="8763000" cy="441711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FIELD </a:t>
            </a:r>
            <a:r>
              <a:rPr lang="en-US" sz="2000" dirty="0">
                <a:solidFill>
                  <a:srgbClr val="FF0000"/>
                </a:solidFill>
                <a:latin typeface="Arial Black" pitchFamily="34" charset="0"/>
              </a:rPr>
              <a:t>SURVEY RESULTS</a:t>
            </a:r>
            <a:endParaRPr lang="en-US" sz="2000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 Black" pitchFamily="34" charset="0"/>
              </a:rPr>
              <a:t>Table 2: Sources </a:t>
            </a:r>
            <a:r>
              <a:rPr lang="en-US" sz="2000" dirty="0">
                <a:latin typeface="Arial Black" pitchFamily="34" charset="0"/>
              </a:rPr>
              <a:t>of </a:t>
            </a:r>
            <a:r>
              <a:rPr lang="en-US" sz="2000" dirty="0" smtClean="0">
                <a:latin typeface="Arial Black" pitchFamily="34" charset="0"/>
              </a:rPr>
              <a:t>pig </a:t>
            </a:r>
            <a:r>
              <a:rPr lang="en-US" sz="2000" dirty="0">
                <a:latin typeface="Arial Black" pitchFamily="34" charset="0"/>
              </a:rPr>
              <a:t>f</a:t>
            </a:r>
            <a:r>
              <a:rPr lang="en-US" sz="2000" dirty="0" smtClean="0">
                <a:latin typeface="Arial Black" pitchFamily="34" charset="0"/>
              </a:rPr>
              <a:t>eed </a:t>
            </a:r>
            <a:r>
              <a:rPr lang="en-US" sz="2000" dirty="0">
                <a:latin typeface="Arial Black" pitchFamily="34" charset="0"/>
              </a:rPr>
              <a:t>by s</a:t>
            </a:r>
            <a:r>
              <a:rPr lang="en-US" sz="2000" dirty="0" smtClean="0">
                <a:latin typeface="Arial Black" pitchFamily="34" charset="0"/>
              </a:rPr>
              <a:t>eason</a:t>
            </a:r>
          </a:p>
          <a:p>
            <a:pPr marL="0" indent="0">
              <a:buNone/>
            </a:pPr>
            <a:endParaRPr lang="en-US" sz="1400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675301"/>
              </p:ext>
            </p:extLst>
          </p:nvPr>
        </p:nvGraphicFramePr>
        <p:xfrm>
          <a:off x="304800" y="1676400"/>
          <a:ext cx="8458201" cy="3084576"/>
        </p:xfrm>
        <a:graphic>
          <a:graphicData uri="http://schemas.openxmlformats.org/drawingml/2006/table">
            <a:tbl>
              <a:tblPr firstRow="1" firstCol="1" bandRow="1"/>
              <a:tblGrid>
                <a:gridCol w="2590802"/>
                <a:gridCol w="1371600"/>
                <a:gridCol w="1524000"/>
                <a:gridCol w="1447800"/>
                <a:gridCol w="1523999"/>
              </a:tblGrid>
              <a:tr h="24245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Source*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Wet  season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Dry season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Frequency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Percentage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Frequency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Percentage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Household waste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33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82.5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50.0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Rice bran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38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95.0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100.0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Mill waste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29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72.5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11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27.5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Dawadawa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pulp flour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50.5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13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32.5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Pito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mash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62.5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50.0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Groundnut skin meal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11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27.5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12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30.0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Cut grasses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38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95.0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Commercial feed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2.5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Animal fend for itself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33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82.5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38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95.0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4800600"/>
            <a:ext cx="31242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 Black" pitchFamily="34" charset="0"/>
              </a:rPr>
              <a:t>*Multiple responses.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67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FIELD SURVEY RESULTS 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356" y="1280161"/>
            <a:ext cx="8754044" cy="3620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Arial Black" pitchFamily="34" charset="0"/>
              </a:rPr>
              <a:t>Table 3: Prevalent </a:t>
            </a:r>
            <a:r>
              <a:rPr lang="en-US" sz="2000" dirty="0">
                <a:latin typeface="Arial Black" pitchFamily="34" charset="0"/>
              </a:rPr>
              <a:t>d</a:t>
            </a:r>
            <a:r>
              <a:rPr lang="en-US" sz="2000" dirty="0" smtClean="0">
                <a:latin typeface="Arial Black" pitchFamily="34" charset="0"/>
              </a:rPr>
              <a:t>iseases </a:t>
            </a:r>
            <a:r>
              <a:rPr lang="en-US" sz="2000" dirty="0">
                <a:latin typeface="Arial Black" pitchFamily="34" charset="0"/>
              </a:rPr>
              <a:t>and </a:t>
            </a:r>
            <a:r>
              <a:rPr lang="en-US" sz="2000" dirty="0" smtClean="0">
                <a:latin typeface="Arial Black" pitchFamily="34" charset="0"/>
              </a:rPr>
              <a:t>pests </a:t>
            </a:r>
            <a:r>
              <a:rPr lang="en-US" sz="2000" dirty="0">
                <a:latin typeface="Arial Black" pitchFamily="34" charset="0"/>
              </a:rPr>
              <a:t>in the </a:t>
            </a:r>
            <a:r>
              <a:rPr lang="en-US" sz="2000" dirty="0" smtClean="0">
                <a:latin typeface="Arial Black" pitchFamily="34" charset="0"/>
              </a:rPr>
              <a:t>study </a:t>
            </a:r>
            <a:r>
              <a:rPr lang="en-US" sz="2000" dirty="0">
                <a:latin typeface="Arial Black" pitchFamily="34" charset="0"/>
              </a:rPr>
              <a:t>a</a:t>
            </a:r>
            <a:r>
              <a:rPr lang="en-US" sz="2000" dirty="0" smtClean="0">
                <a:latin typeface="Arial Black" pitchFamily="34" charset="0"/>
              </a:rPr>
              <a:t>rea </a:t>
            </a:r>
            <a:r>
              <a:rPr lang="en-US" sz="2000" dirty="0">
                <a:latin typeface="Arial Black" pitchFamily="34" charset="0"/>
              </a:rPr>
              <a:t>by </a:t>
            </a:r>
            <a:r>
              <a:rPr lang="en-US" sz="2000" dirty="0" smtClean="0">
                <a:latin typeface="Arial Black" pitchFamily="34" charset="0"/>
              </a:rPr>
              <a:t>season </a:t>
            </a:r>
          </a:p>
          <a:p>
            <a:pPr marL="0" indent="0">
              <a:buNone/>
            </a:pPr>
            <a:endParaRPr lang="en-US" sz="1800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095502"/>
              </p:ext>
            </p:extLst>
          </p:nvPr>
        </p:nvGraphicFramePr>
        <p:xfrm>
          <a:off x="152401" y="1981202"/>
          <a:ext cx="8686798" cy="2931496"/>
        </p:xfrm>
        <a:graphic>
          <a:graphicData uri="http://schemas.openxmlformats.org/drawingml/2006/table">
            <a:tbl>
              <a:tblPr firstRow="1" firstCol="1" bandRow="1"/>
              <a:tblGrid>
                <a:gridCol w="3200399"/>
                <a:gridCol w="1295400"/>
                <a:gridCol w="1452849"/>
                <a:gridCol w="1290351"/>
                <a:gridCol w="1447799"/>
              </a:tblGrid>
              <a:tr h="29633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Diseases*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Wet  season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Dry season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3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Frequency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Percentage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Frequency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Percentage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Africa Swine Fever, ASF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8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14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35.0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Anaemia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26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65.0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28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70.0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Mange/Lice infestation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29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72.5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27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67.0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Diarrhoea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(Gastroenteritis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23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57.5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19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47.5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Cough/Pneumonia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11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27.5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2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5.0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Mastitis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-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-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2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5.0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Worm Infestation 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Helminthiasis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50.0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22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55.0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1356" y="4963180"/>
            <a:ext cx="1667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 Black" pitchFamily="34" charset="0"/>
              </a:rPr>
              <a:t>*Multiple responses.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00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FIELD SURVEY RESULTS 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Arial Black" pitchFamily="34" charset="0"/>
              </a:rPr>
              <a:t>Table 4: Disease </a:t>
            </a:r>
            <a:r>
              <a:rPr lang="en-US" sz="2000" dirty="0">
                <a:latin typeface="Arial Black" pitchFamily="34" charset="0"/>
              </a:rPr>
              <a:t>and p</a:t>
            </a:r>
            <a:r>
              <a:rPr lang="en-US" sz="2000" dirty="0" smtClean="0">
                <a:latin typeface="Arial Black" pitchFamily="34" charset="0"/>
              </a:rPr>
              <a:t>ests </a:t>
            </a:r>
            <a:r>
              <a:rPr lang="en-US" sz="2000" dirty="0">
                <a:latin typeface="Arial Black" pitchFamily="34" charset="0"/>
              </a:rPr>
              <a:t>c</a:t>
            </a:r>
            <a:r>
              <a:rPr lang="en-US" sz="2000" dirty="0" smtClean="0">
                <a:latin typeface="Arial Black" pitchFamily="34" charset="0"/>
              </a:rPr>
              <a:t>ontrol </a:t>
            </a:r>
            <a:r>
              <a:rPr lang="en-US" sz="2000" dirty="0">
                <a:latin typeface="Arial Black" pitchFamily="34" charset="0"/>
              </a:rPr>
              <a:t>m</a:t>
            </a:r>
            <a:r>
              <a:rPr lang="en-US" sz="2000" dirty="0" smtClean="0">
                <a:latin typeface="Arial Black" pitchFamily="34" charset="0"/>
              </a:rPr>
              <a:t>easures </a:t>
            </a:r>
            <a:r>
              <a:rPr lang="en-US" sz="2000" dirty="0">
                <a:latin typeface="Arial Black" pitchFamily="34" charset="0"/>
              </a:rPr>
              <a:t>from the s</a:t>
            </a:r>
            <a:r>
              <a:rPr lang="en-US" sz="2000" dirty="0" smtClean="0">
                <a:latin typeface="Arial Black" pitchFamily="34" charset="0"/>
              </a:rPr>
              <a:t>tudy </a:t>
            </a:r>
            <a:r>
              <a:rPr lang="en-US" sz="2000" dirty="0">
                <a:latin typeface="Arial Black" pitchFamily="34" charset="0"/>
              </a:rPr>
              <a:t>a</a:t>
            </a:r>
            <a:r>
              <a:rPr lang="en-US" sz="2000" dirty="0" smtClean="0">
                <a:latin typeface="Arial Black" pitchFamily="34" charset="0"/>
              </a:rPr>
              <a:t>rea </a:t>
            </a:r>
          </a:p>
          <a:p>
            <a:pPr marL="0" indent="0">
              <a:buNone/>
            </a:pPr>
            <a:endParaRPr lang="en-US" sz="2000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546259"/>
              </p:ext>
            </p:extLst>
          </p:nvPr>
        </p:nvGraphicFramePr>
        <p:xfrm>
          <a:off x="609600" y="2226786"/>
          <a:ext cx="8000999" cy="2670764"/>
        </p:xfrm>
        <a:graphic>
          <a:graphicData uri="http://schemas.openxmlformats.org/drawingml/2006/table">
            <a:tbl>
              <a:tblPr firstRow="1" firstCol="1" bandRow="1"/>
              <a:tblGrid>
                <a:gridCol w="5181600"/>
                <a:gridCol w="1371600"/>
                <a:gridCol w="1447799"/>
              </a:tblGrid>
              <a:tr h="38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Control measures*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Frequency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Percentage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Proper husbandry practices (healthcare, feeding, housing)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22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Use of resistant/improved breeds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Government intervention/assistance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18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45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Proper farm sanitation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8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Trainings from Agricultural Extension Agents (AEAs)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24</a:t>
                      </a:r>
                      <a:endParaRPr lang="en-US" sz="16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60</a:t>
                      </a:r>
                      <a:endParaRPr lang="en-US" sz="16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4953000"/>
            <a:ext cx="16482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 Black" pitchFamily="34" charset="0"/>
              </a:rPr>
              <a:t>*Multiple responses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00456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PHASE 2: CHEMICAL  ANALYSIS</a:t>
            </a:r>
            <a:endParaRPr lang="en-US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64819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Arial Black" pitchFamily="34" charset="0"/>
              </a:rPr>
              <a:t>Table 5: Chemical </a:t>
            </a:r>
            <a:r>
              <a:rPr lang="en-US" sz="2000" dirty="0">
                <a:latin typeface="Arial Black" pitchFamily="34" charset="0"/>
              </a:rPr>
              <a:t>c</a:t>
            </a:r>
            <a:r>
              <a:rPr lang="en-US" sz="2000" dirty="0" smtClean="0">
                <a:latin typeface="Arial Black" pitchFamily="34" charset="0"/>
              </a:rPr>
              <a:t>omposition </a:t>
            </a:r>
            <a:r>
              <a:rPr lang="en-US" sz="2000" dirty="0">
                <a:latin typeface="Arial Black" pitchFamily="34" charset="0"/>
              </a:rPr>
              <a:t>(g/kg) of the </a:t>
            </a:r>
            <a:r>
              <a:rPr lang="en-US" sz="2000" dirty="0" smtClean="0">
                <a:latin typeface="Arial Black" pitchFamily="34" charset="0"/>
              </a:rPr>
              <a:t>major feed </a:t>
            </a:r>
            <a:r>
              <a:rPr lang="en-US" sz="2000" dirty="0">
                <a:latin typeface="Arial Black" pitchFamily="34" charset="0"/>
              </a:rPr>
              <a:t>i</a:t>
            </a:r>
            <a:r>
              <a:rPr lang="en-US" sz="2000" dirty="0" smtClean="0">
                <a:latin typeface="Arial Black" pitchFamily="34" charset="0"/>
              </a:rPr>
              <a:t>ngredients </a:t>
            </a:r>
            <a:r>
              <a:rPr lang="en-US" sz="2000" dirty="0">
                <a:latin typeface="Arial Black" pitchFamily="34" charset="0"/>
              </a:rPr>
              <a:t>u</a:t>
            </a:r>
            <a:r>
              <a:rPr lang="en-US" sz="2000" dirty="0" smtClean="0">
                <a:latin typeface="Arial Black" pitchFamily="34" charset="0"/>
              </a:rPr>
              <a:t>sed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090978"/>
              </p:ext>
            </p:extLst>
          </p:nvPr>
        </p:nvGraphicFramePr>
        <p:xfrm>
          <a:off x="457200" y="1371600"/>
          <a:ext cx="8153399" cy="3925824"/>
        </p:xfrm>
        <a:graphic>
          <a:graphicData uri="http://schemas.openxmlformats.org/drawingml/2006/table">
            <a:tbl>
              <a:tblPr firstRow="1" firstCol="1" bandRow="1"/>
              <a:tblGrid>
                <a:gridCol w="2192475"/>
                <a:gridCol w="1094120"/>
                <a:gridCol w="1101743"/>
                <a:gridCol w="1101743"/>
                <a:gridCol w="1062787"/>
                <a:gridCol w="1600531"/>
              </a:tblGrid>
              <a:tr h="25037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Parameter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DPF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PM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GSM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MW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RB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C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AS FED BASIS</a:t>
                      </a:r>
                      <a:endParaRPr lang="en-US" sz="1600" dirty="0">
                        <a:solidFill>
                          <a:srgbClr val="FFC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Moisture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152.6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174.1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121.9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45.3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70.0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CP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39.4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219.8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342.4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109.5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74.4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CF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36.0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60.5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254.6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78.3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71.9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EE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86.9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82.2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72.5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63.3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290.8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Ash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27.1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74.6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75.2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56.1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90.0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NFE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658.0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388.8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133.4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647.5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402.9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ADF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133.3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270.3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158.7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147.4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472.0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NDF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185.6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662.1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435.2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490.6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652.4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Ca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1.2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1.3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1.6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1.2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0.5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P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6.2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9.8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8.2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9.0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  7.8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21.8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12.9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11.0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16.5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12.8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D.E (</a:t>
                      </a:r>
                      <a:r>
                        <a:rPr lang="en-US" sz="1600" b="1" dirty="0" err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Mcal</a:t>
                      </a: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/kg)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3.88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3.45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2.78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3.89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 5.05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7" marR="63257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83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9710"/>
            <a:ext cx="8686800" cy="9144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CHEMICAL 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ANALYSIS RESULTS 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39865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 Black" pitchFamily="34" charset="0"/>
              </a:rPr>
              <a:t>Table 6: Microbes </a:t>
            </a:r>
            <a:r>
              <a:rPr lang="en-US" sz="2000" dirty="0">
                <a:latin typeface="Arial Black" pitchFamily="34" charset="0"/>
              </a:rPr>
              <a:t>present in RB and the RB-based </a:t>
            </a:r>
            <a:r>
              <a:rPr lang="en-US" sz="2000" dirty="0" smtClean="0">
                <a:latin typeface="Arial Black" pitchFamily="34" charset="0"/>
              </a:rPr>
              <a:t>Diets</a:t>
            </a:r>
          </a:p>
          <a:p>
            <a:pPr marL="0" indent="0">
              <a:buNone/>
            </a:pPr>
            <a:endParaRPr lang="en-US" sz="2000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793088"/>
              </p:ext>
            </p:extLst>
          </p:nvPr>
        </p:nvGraphicFramePr>
        <p:xfrm>
          <a:off x="838200" y="1752600"/>
          <a:ext cx="7772400" cy="2819406"/>
        </p:xfrm>
        <a:graphic>
          <a:graphicData uri="http://schemas.openxmlformats.org/drawingml/2006/table">
            <a:tbl>
              <a:tblPr firstRow="1" firstCol="1" bandRow="1"/>
              <a:tblGrid>
                <a:gridCol w="1721518"/>
                <a:gridCol w="6050882"/>
              </a:tblGrid>
              <a:tr h="46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Samples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Microbes present</a:t>
                      </a:r>
                      <a:endParaRPr lang="en-US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  RB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E. coli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yeast,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mould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and </a:t>
                      </a: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Salmonella </a:t>
                      </a:r>
                      <a:r>
                        <a:rPr lang="en-US" sz="1800" i="1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typhi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 A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   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Yeast,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mould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Salmonella </a:t>
                      </a:r>
                      <a:r>
                        <a:rPr lang="en-US" sz="1800" i="1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typhi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 B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kern="12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E. coli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yeast,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mould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and </a:t>
                      </a: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Salmonella </a:t>
                      </a:r>
                      <a:r>
                        <a:rPr lang="en-US" sz="1800" i="1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typhi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 C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kern="12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E. coli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yeast,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mould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Salmonella </a:t>
                      </a:r>
                      <a:r>
                        <a:rPr lang="en-US" sz="1800" i="1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typhi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 D</a:t>
                      </a:r>
                      <a:endParaRPr lang="en-US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kern="12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E. coli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yeast,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mould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and </a:t>
                      </a: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Salmonella </a:t>
                      </a:r>
                      <a:r>
                        <a:rPr lang="en-US" sz="1800" i="1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typhi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59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7315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RESULTS AND DISCUSSION (CONT’D)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868680"/>
            <a:ext cx="8940800" cy="45262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Health</a:t>
            </a:r>
          </a:p>
          <a:p>
            <a:endParaRPr lang="en-US" sz="2400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n-US" sz="2400" dirty="0" smtClean="0">
                <a:latin typeface="Arial Black" pitchFamily="34" charset="0"/>
              </a:rPr>
              <a:t>Health of the pigs was good generally</a:t>
            </a:r>
          </a:p>
          <a:p>
            <a:endParaRPr lang="en-US" sz="2400" dirty="0">
              <a:latin typeface="Arial Black" pitchFamily="34" charset="0"/>
            </a:endParaRPr>
          </a:p>
          <a:p>
            <a:endParaRPr lang="en-US" sz="2400" dirty="0" smtClean="0">
              <a:latin typeface="Arial Black" pitchFamily="34" charset="0"/>
            </a:endParaRPr>
          </a:p>
          <a:p>
            <a:r>
              <a:rPr lang="en-US" sz="2400" dirty="0" smtClean="0">
                <a:latin typeface="Arial Black" pitchFamily="34" charset="0"/>
              </a:rPr>
              <a:t>No mortalities were recorded.</a:t>
            </a:r>
            <a:endParaRPr lang="en-GB" sz="2400" dirty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2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457200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PHASE 3: FEEDING TRIAL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44373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Arial Black" pitchFamily="34" charset="0"/>
              </a:rPr>
              <a:t>Table </a:t>
            </a:r>
            <a:r>
              <a:rPr lang="en-US" sz="2000" dirty="0" smtClean="0">
                <a:latin typeface="Arial Black" pitchFamily="34" charset="0"/>
              </a:rPr>
              <a:t>7: </a:t>
            </a:r>
            <a:r>
              <a:rPr lang="en-US" sz="2000" dirty="0">
                <a:latin typeface="Arial Black" pitchFamily="34" charset="0"/>
              </a:rPr>
              <a:t>Growth </a:t>
            </a:r>
            <a:r>
              <a:rPr lang="en-US" sz="2000" dirty="0" smtClean="0">
                <a:latin typeface="Arial Black" pitchFamily="34" charset="0"/>
              </a:rPr>
              <a:t>performance </a:t>
            </a:r>
            <a:r>
              <a:rPr lang="en-US" sz="2000" dirty="0">
                <a:latin typeface="Arial Black" pitchFamily="34" charset="0"/>
              </a:rPr>
              <a:t>of </a:t>
            </a:r>
            <a:r>
              <a:rPr lang="en-US" sz="2000" dirty="0" smtClean="0">
                <a:latin typeface="Arial Black" pitchFamily="34" charset="0"/>
              </a:rPr>
              <a:t>indigenous </a:t>
            </a:r>
            <a:r>
              <a:rPr lang="en-US" sz="2000" dirty="0">
                <a:latin typeface="Arial Black" pitchFamily="34" charset="0"/>
              </a:rPr>
              <a:t>p</a:t>
            </a:r>
            <a:r>
              <a:rPr lang="en-US" sz="2000" dirty="0" smtClean="0">
                <a:latin typeface="Arial Black" pitchFamily="34" charset="0"/>
              </a:rPr>
              <a:t>igs </a:t>
            </a:r>
            <a:r>
              <a:rPr lang="en-US" sz="2000" dirty="0">
                <a:latin typeface="Arial Black" pitchFamily="34" charset="0"/>
              </a:rPr>
              <a:t>and the </a:t>
            </a:r>
            <a:r>
              <a:rPr lang="en-US" sz="2000" dirty="0" smtClean="0">
                <a:latin typeface="Arial Black" pitchFamily="34" charset="0"/>
              </a:rPr>
              <a:t>economics </a:t>
            </a:r>
            <a:r>
              <a:rPr lang="en-US" sz="2000" dirty="0">
                <a:latin typeface="Arial Black" pitchFamily="34" charset="0"/>
              </a:rPr>
              <a:t>of </a:t>
            </a:r>
            <a:r>
              <a:rPr lang="en-US" sz="2000" dirty="0" smtClean="0">
                <a:latin typeface="Arial Black" pitchFamily="34" charset="0"/>
              </a:rPr>
              <a:t>production </a:t>
            </a:r>
            <a:endParaRPr lang="en-US" sz="2000" dirty="0">
              <a:latin typeface="Arial Black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566925"/>
              </p:ext>
            </p:extLst>
          </p:nvPr>
        </p:nvGraphicFramePr>
        <p:xfrm>
          <a:off x="228600" y="1066798"/>
          <a:ext cx="8534398" cy="3581401"/>
        </p:xfrm>
        <a:graphic>
          <a:graphicData uri="http://schemas.openxmlformats.org/drawingml/2006/table">
            <a:tbl>
              <a:tblPr firstRow="1" firstCol="1" bandRow="1"/>
              <a:tblGrid>
                <a:gridCol w="3021029"/>
                <a:gridCol w="981834"/>
                <a:gridCol w="906307"/>
                <a:gridCol w="906307"/>
                <a:gridCol w="906307"/>
                <a:gridCol w="906307"/>
                <a:gridCol w="906307"/>
              </a:tblGrid>
              <a:tr h="325497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PARAMETERS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DIETARY TREATMENTS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LSD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SIGN. LEVEL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4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 A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B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C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D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54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Number of pigs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initial weight, kg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8.31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8.50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4.44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8.31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1.202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final weight, kg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14.43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14.89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14.44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13.51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2.056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daily feed intake, kg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0.68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0.79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0.80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0.84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0.103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*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daily weight gain, kg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0.07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0.08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0.07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0.06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0.023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FCR (feed/gain)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10.21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11.42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12.63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15.08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4.926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Feed cost/kg, GH¢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0.65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0.58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0.55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0.52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-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9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Feed cost/kg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liveweight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gain, GH¢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6.63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6.62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6.95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7.84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2.389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49530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err="1">
                <a:latin typeface="Arial Black" pitchFamily="34" charset="0"/>
              </a:rPr>
              <a:t>ab</a:t>
            </a:r>
            <a:r>
              <a:rPr lang="en-US" sz="1000" dirty="0">
                <a:latin typeface="Arial Black" pitchFamily="34" charset="0"/>
              </a:rPr>
              <a:t>: means with the same superscripts are similar (P&gt;0.05) whilst means with different </a:t>
            </a:r>
            <a:r>
              <a:rPr lang="en-US" sz="1000" dirty="0" smtClean="0">
                <a:latin typeface="Arial Black" pitchFamily="34" charset="0"/>
              </a:rPr>
              <a:t>superscripts are significant </a:t>
            </a:r>
            <a:r>
              <a:rPr lang="en-US" sz="1000" dirty="0">
                <a:latin typeface="Arial Black" pitchFamily="34" charset="0"/>
              </a:rPr>
              <a:t>(P&lt;0.05); LSD – Least significant difference, </a:t>
            </a:r>
            <a:r>
              <a:rPr lang="en-US" sz="1000" dirty="0" smtClean="0">
                <a:latin typeface="Arial Black" pitchFamily="34" charset="0"/>
              </a:rPr>
              <a:t>Sign</a:t>
            </a:r>
            <a:r>
              <a:rPr lang="en-US" sz="1000" dirty="0">
                <a:latin typeface="Arial Black" pitchFamily="34" charset="0"/>
              </a:rPr>
              <a:t>. Level – Significance level, NS – Non </a:t>
            </a:r>
            <a:r>
              <a:rPr lang="en-US" sz="1000" dirty="0" smtClean="0">
                <a:latin typeface="Arial Black" pitchFamily="34" charset="0"/>
              </a:rPr>
              <a:t>significant </a:t>
            </a:r>
            <a:r>
              <a:rPr lang="en-US" sz="1000" dirty="0">
                <a:latin typeface="Arial Black" pitchFamily="34" charset="0"/>
              </a:rPr>
              <a:t>(P&gt;0.05); *means significant at 5%.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63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FEEDING TRIAL RESULTS (CONT’D)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19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87284" y="4800600"/>
            <a:ext cx="8299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Black" pitchFamily="34" charset="0"/>
              </a:rPr>
              <a:t>Figure </a:t>
            </a:r>
            <a:r>
              <a:rPr lang="en-US" dirty="0" smtClean="0">
                <a:latin typeface="Arial Black" pitchFamily="34" charset="0"/>
              </a:rPr>
              <a:t>2: </a:t>
            </a:r>
            <a:r>
              <a:rPr lang="en-US" b="1" dirty="0"/>
              <a:t>Correlation between girth width and body weight of the indigenous pigs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279525"/>
          <a:ext cx="8229600" cy="362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90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"/>
            <a:ext cx="8229600" cy="5486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Arial Black" pitchFamily="34" charset="0"/>
              </a:rPr>
              <a:t>INTRODUCTION</a:t>
            </a:r>
            <a:r>
              <a:rPr lang="en-US" dirty="0" smtClean="0">
                <a:latin typeface="Arial Black" pitchFamily="34" charset="0"/>
              </a:rPr>
              <a:t> 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8681"/>
            <a:ext cx="9144000" cy="4312919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400" dirty="0">
                <a:latin typeface="Arial Black" pitchFamily="34" charset="0"/>
              </a:rPr>
              <a:t>Agriculture is noted to be the backbone to social and economic growth in developing countries where the overall well-being and farming fortunes are so closely related. </a:t>
            </a:r>
            <a:endParaRPr lang="en-US" sz="24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400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en-US" sz="2400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>
                <a:latin typeface="Arial Black" pitchFamily="34" charset="0"/>
              </a:rPr>
              <a:t>A major challenge facing </a:t>
            </a:r>
            <a:r>
              <a:rPr lang="en-US" sz="2400" dirty="0" smtClean="0">
                <a:latin typeface="Arial Black" pitchFamily="34" charset="0"/>
              </a:rPr>
              <a:t>the livestock sector </a:t>
            </a:r>
            <a:r>
              <a:rPr lang="en-US" sz="2400" dirty="0">
                <a:latin typeface="Arial Black" pitchFamily="34" charset="0"/>
              </a:rPr>
              <a:t>in many parts of </a:t>
            </a:r>
            <a:r>
              <a:rPr lang="en-US" sz="2400" dirty="0" smtClean="0">
                <a:latin typeface="Arial Black" pitchFamily="34" charset="0"/>
              </a:rPr>
              <a:t>Sub Sahara Africa is </a:t>
            </a:r>
            <a:r>
              <a:rPr lang="en-US" sz="2400" dirty="0">
                <a:latin typeface="Arial Black" pitchFamily="34" charset="0"/>
              </a:rPr>
              <a:t>how to arrive at a sustainable increase in </a:t>
            </a:r>
            <a:r>
              <a:rPr lang="en-US" sz="2400" dirty="0" smtClean="0">
                <a:latin typeface="Arial Black" pitchFamily="34" charset="0"/>
              </a:rPr>
              <a:t>livest</a:t>
            </a:r>
            <a:r>
              <a:rPr lang="en-US" sz="2400" dirty="0">
                <a:latin typeface="Arial Black" pitchFamily="34" charset="0"/>
              </a:rPr>
              <a:t>ock productivity with limited use of feed supplements (Powell </a:t>
            </a:r>
            <a:r>
              <a:rPr lang="en-US" sz="2400" i="1" dirty="0">
                <a:latin typeface="Arial Black" pitchFamily="34" charset="0"/>
              </a:rPr>
              <a:t>et al.,</a:t>
            </a:r>
            <a:r>
              <a:rPr lang="en-US" sz="2400" dirty="0">
                <a:latin typeface="Arial Black" pitchFamily="34" charset="0"/>
              </a:rPr>
              <a:t> 2004</a:t>
            </a:r>
            <a:r>
              <a:rPr lang="en-US" sz="2400" dirty="0" smtClean="0">
                <a:latin typeface="Arial Black" pitchFamily="34" charset="0"/>
              </a:rPr>
              <a:t>).</a:t>
            </a:r>
            <a:endParaRPr lang="en-US" sz="2400" dirty="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0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69469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FEEDING TRIAL RESULTS (CONT’D)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839200" cy="444373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Arial Black" pitchFamily="34" charset="0"/>
              </a:rPr>
              <a:t>Table 8</a:t>
            </a:r>
            <a:r>
              <a:rPr lang="en-US" sz="2000" dirty="0" smtClean="0">
                <a:latin typeface="Arial Black" pitchFamily="34" charset="0"/>
              </a:rPr>
              <a:t>: </a:t>
            </a:r>
            <a:r>
              <a:rPr lang="en-US" sz="2000" dirty="0">
                <a:latin typeface="Arial Black" pitchFamily="34" charset="0"/>
              </a:rPr>
              <a:t>Relative weight (%) of </a:t>
            </a:r>
            <a:r>
              <a:rPr lang="en-US" sz="2000" dirty="0" smtClean="0">
                <a:latin typeface="Arial Black" pitchFamily="34" charset="0"/>
              </a:rPr>
              <a:t>some carcass </a:t>
            </a:r>
            <a:r>
              <a:rPr lang="en-US" sz="2000" dirty="0">
                <a:latin typeface="Arial Black" pitchFamily="34" charset="0"/>
              </a:rPr>
              <a:t>c</a:t>
            </a:r>
            <a:r>
              <a:rPr lang="en-US" sz="2000" dirty="0" smtClean="0">
                <a:latin typeface="Arial Black" pitchFamily="34" charset="0"/>
              </a:rPr>
              <a:t>omponents</a:t>
            </a:r>
            <a:endParaRPr lang="en-US" sz="2000" dirty="0">
              <a:latin typeface="Arial Black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718309"/>
              </p:ext>
            </p:extLst>
          </p:nvPr>
        </p:nvGraphicFramePr>
        <p:xfrm>
          <a:off x="228598" y="914407"/>
          <a:ext cx="8382001" cy="3925824"/>
        </p:xfrm>
        <a:graphic>
          <a:graphicData uri="http://schemas.openxmlformats.org/drawingml/2006/table">
            <a:tbl>
              <a:tblPr firstRow="1" firstCol="1" bandRow="1"/>
              <a:tblGrid>
                <a:gridCol w="3014996"/>
                <a:gridCol w="947118"/>
                <a:gridCol w="868194"/>
                <a:gridCol w="947118"/>
                <a:gridCol w="947118"/>
                <a:gridCol w="710339"/>
                <a:gridCol w="947118"/>
              </a:tblGrid>
              <a:tr h="21144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PARAMETERS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strike="noStrike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DIETARY TREATMENTS</a:t>
                      </a:r>
                      <a:endParaRPr lang="en-US" sz="1400" strike="noStrike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LSD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SIGN. LEVEL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6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strike="noStrike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head weight 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11.07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10.80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10.72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080260" algn="r"/>
                          <a:tab pos="2748915" algn="r"/>
                          <a:tab pos="3417570" algn="r"/>
                        </a:tabLs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10.94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0.934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shoulder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7.94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7.71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7.89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7.51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0.678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loin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6.41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6.94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7.38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7.11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0.931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belly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3.43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3.50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3.42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3.34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0.630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thigh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6.01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6.24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6.65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5.93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0.637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fillet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1.29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1.36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1.27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1.36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0.337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P2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2.95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2.87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3.06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 dirty="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3.66</a:t>
                      </a:r>
                      <a:endParaRPr lang="en-US" sz="1400" strike="noStrike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0.775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viscera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21.48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22.36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19.15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22.64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3.215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GIT weight (empty)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080260" algn="r"/>
                          <a:tab pos="2748915" algn="r"/>
                          <a:tab pos="3417570" algn="r"/>
                        </a:tabLs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7.27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7.52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6.52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6.96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0.856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heart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0.39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0.37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0.33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noStrike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0.42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0.067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kidney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0.49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NewRomanPSMT"/>
                        </a:rPr>
                        <a:t>  0.42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0.40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trike="noStrike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0.40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0.107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liver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2.42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5745" algn="ctr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	  2.13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2.07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trike="noStrike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2.37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0.379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respiratory tract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1.10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1.12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1.00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trike="noStrike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0.93</a:t>
                      </a:r>
                      <a:endParaRPr lang="en-US" sz="1400" strike="noStrike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0.248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Mean spleen weight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0.24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0.20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0.21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trike="noStrike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0.18</a:t>
                      </a:r>
                      <a:endParaRPr lang="en-US" sz="1400" strike="noStrike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0.102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171" marR="42171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4876800"/>
            <a:ext cx="7696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 Black" pitchFamily="34" charset="0"/>
              </a:rPr>
              <a:t>LSD </a:t>
            </a:r>
            <a:r>
              <a:rPr lang="en-US" sz="1000" dirty="0">
                <a:latin typeface="Arial Black" pitchFamily="34" charset="0"/>
              </a:rPr>
              <a:t>– Least significant difference, Sign. Level – Significance level, NS – Non –significant (P&gt;0.05</a:t>
            </a:r>
            <a:r>
              <a:rPr lang="en-US" sz="1000" dirty="0" smtClean="0">
                <a:latin typeface="Arial Black" pitchFamily="34" charset="0"/>
              </a:rPr>
              <a:t>). </a:t>
            </a:r>
            <a:endParaRPr lang="en-US" sz="1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5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FEEDING TRIAL RESULTS (CONT’D)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52578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dirty="0" smtClean="0">
                <a:latin typeface="Arial Black" pitchFamily="34" charset="0"/>
              </a:rPr>
              <a:t>Table </a:t>
            </a:r>
            <a:r>
              <a:rPr lang="en-US" sz="1800" dirty="0">
                <a:latin typeface="Arial Black" pitchFamily="34" charset="0"/>
              </a:rPr>
              <a:t>9</a:t>
            </a:r>
            <a:r>
              <a:rPr lang="en-US" sz="1800" dirty="0" smtClean="0">
                <a:latin typeface="Arial Black" pitchFamily="34" charset="0"/>
              </a:rPr>
              <a:t>: </a:t>
            </a:r>
            <a:r>
              <a:rPr lang="en-US" sz="1800" dirty="0">
                <a:latin typeface="Arial Black" pitchFamily="34" charset="0"/>
              </a:rPr>
              <a:t>Haematological and </a:t>
            </a:r>
            <a:r>
              <a:rPr lang="en-US" sz="1800" dirty="0" smtClean="0">
                <a:latin typeface="Arial Black" pitchFamily="34" charset="0"/>
              </a:rPr>
              <a:t>serum </a:t>
            </a:r>
            <a:r>
              <a:rPr lang="en-US" sz="1800" dirty="0">
                <a:latin typeface="Arial Black" pitchFamily="34" charset="0"/>
              </a:rPr>
              <a:t>b</a:t>
            </a:r>
            <a:r>
              <a:rPr lang="en-US" sz="1800" dirty="0" smtClean="0">
                <a:latin typeface="Arial Black" pitchFamily="34" charset="0"/>
              </a:rPr>
              <a:t>iochemical </a:t>
            </a:r>
            <a:r>
              <a:rPr lang="en-US" sz="1800" dirty="0">
                <a:latin typeface="Arial Black" pitchFamily="34" charset="0"/>
              </a:rPr>
              <a:t>p</a:t>
            </a:r>
            <a:r>
              <a:rPr lang="en-US" sz="1800" dirty="0" smtClean="0">
                <a:latin typeface="Arial Black" pitchFamily="34" charset="0"/>
              </a:rPr>
              <a:t>arameters </a:t>
            </a:r>
            <a:r>
              <a:rPr lang="en-US" sz="1800" dirty="0">
                <a:latin typeface="Arial Black" pitchFamily="34" charset="0"/>
              </a:rPr>
              <a:t>of the </a:t>
            </a:r>
            <a:r>
              <a:rPr lang="en-US" sz="1800" dirty="0" smtClean="0">
                <a:latin typeface="Arial Black" pitchFamily="34" charset="0"/>
              </a:rPr>
              <a:t>indigenous pigs used </a:t>
            </a:r>
            <a:r>
              <a:rPr lang="en-US" sz="1800" dirty="0">
                <a:latin typeface="Arial Black" pitchFamily="34" charset="0"/>
              </a:rPr>
              <a:t>in the </a:t>
            </a:r>
            <a:r>
              <a:rPr lang="en-US" sz="1800" dirty="0" smtClean="0">
                <a:latin typeface="Arial Black" pitchFamily="34" charset="0"/>
              </a:rPr>
              <a:t>experiment</a:t>
            </a:r>
            <a:endParaRPr lang="en-US" sz="1800" dirty="0">
              <a:latin typeface="Arial Black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232209"/>
              </p:ext>
            </p:extLst>
          </p:nvPr>
        </p:nvGraphicFramePr>
        <p:xfrm>
          <a:off x="-1" y="990593"/>
          <a:ext cx="8991602" cy="4171188"/>
        </p:xfrm>
        <a:graphic>
          <a:graphicData uri="http://schemas.openxmlformats.org/drawingml/2006/table">
            <a:tbl>
              <a:tblPr firstRow="1" firstCol="1" bandRow="1"/>
              <a:tblGrid>
                <a:gridCol w="2874864"/>
                <a:gridCol w="1015384"/>
                <a:gridCol w="975736"/>
                <a:gridCol w="1130146"/>
                <a:gridCol w="1130146"/>
                <a:gridCol w="894064"/>
                <a:gridCol w="971262"/>
              </a:tblGrid>
              <a:tr h="22860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Parameters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DIETARY TREATMENTS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LSD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SIGN. LEVEL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  A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 B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 C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  D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HAEMATOLOGICAL PROFILE 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WBC (x 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400" baseline="300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/µL)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080260" algn="r"/>
                          <a:tab pos="2748915" algn="r"/>
                          <a:tab pos="3417570" algn="r"/>
                        </a:tabLs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26.40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24.90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26.70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24.20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6.380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RBC (x 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400" baseline="300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/µL)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6.63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6.79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6.84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6.544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0.409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Hb (g/dl)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11.44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11.91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12.40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12.28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0.797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HCT (%)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33.77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34.88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36.21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35.96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2.631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Platelets (x 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400" baseline="300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/µL)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592.00</a:t>
                      </a:r>
                      <a:r>
                        <a:rPr lang="en-GB" sz="1400" baseline="300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463.00</a:t>
                      </a:r>
                      <a:r>
                        <a:rPr lang="en-GB" sz="1400" baseline="300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385.00</a:t>
                      </a:r>
                      <a:r>
                        <a:rPr lang="en-GB" sz="1400" baseline="300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425.00</a:t>
                      </a:r>
                      <a:r>
                        <a:rPr lang="en-GB" sz="1400" baseline="300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118.300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*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MCH (</a:t>
                      </a:r>
                      <a:r>
                        <a:rPr lang="en-GB" sz="1400" dirty="0" err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pg</a:t>
                      </a: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080260" algn="r"/>
                          <a:tab pos="2748915" algn="r"/>
                          <a:tab pos="3417570" algn="r"/>
                        </a:tabLs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17.31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17.60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17.64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17.75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0.888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MCHC (g/dl)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33.94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34.10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34.28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34.10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0.497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LYM (x 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400" baseline="300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/µL)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9.50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8.41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10.07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8.16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4.285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GRA (x 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400" baseline="300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GB" sz="1400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/µL) 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080260" algn="r"/>
                          <a:tab pos="2748915" algn="r"/>
                          <a:tab pos="3417570" algn="r"/>
                        </a:tabLs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13.00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13.27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13.51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12.94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  3.825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SERUM BIOCHEMICAL ASSAY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HDL Cholesterol (mg/dl)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47.10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42.20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40.80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44.00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8.510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LDL Cholesterol (mg/dl)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40.70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35.20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32.50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45.10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18.340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Total Cholesterol (mg/dl)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94.90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84.60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80.50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96.50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20.680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Triglycerides (mg/dl) 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36.10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 36.20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37.20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50.50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22.810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NS</a:t>
                      </a:r>
                      <a:endParaRPr lang="en-US" sz="14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3672" marR="53672" marT="0" marB="0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76200" y="508629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aseline="30000" dirty="0" err="1">
                <a:latin typeface="Arial Black" pitchFamily="34" charset="0"/>
              </a:rPr>
              <a:t>ab</a:t>
            </a:r>
            <a:r>
              <a:rPr lang="en-US" sz="900" dirty="0">
                <a:latin typeface="Arial Black" pitchFamily="34" charset="0"/>
              </a:rPr>
              <a:t>: means with the same superscripts are similar (P&gt;0.05) whilst means with differing superscripts are significant (P&lt;0.05</a:t>
            </a:r>
            <a:r>
              <a:rPr lang="en-US" sz="900" dirty="0" smtClean="0">
                <a:latin typeface="Arial Black" pitchFamily="34" charset="0"/>
              </a:rPr>
              <a:t>); LSD </a:t>
            </a:r>
            <a:r>
              <a:rPr lang="en-US" sz="900" dirty="0">
                <a:latin typeface="Arial Black" pitchFamily="34" charset="0"/>
              </a:rPr>
              <a:t>– </a:t>
            </a:r>
            <a:r>
              <a:rPr lang="en-US" sz="900" dirty="0" smtClean="0">
                <a:latin typeface="Arial Black" pitchFamily="34" charset="0"/>
              </a:rPr>
              <a:t>  Least </a:t>
            </a:r>
            <a:r>
              <a:rPr lang="en-US" sz="900" dirty="0">
                <a:latin typeface="Arial Black" pitchFamily="34" charset="0"/>
              </a:rPr>
              <a:t>significant difference, Sign. Level – Significance level, NS – Non –significant (P&gt;0.05); </a:t>
            </a:r>
            <a:r>
              <a:rPr lang="en-US" sz="900" dirty="0" smtClean="0">
                <a:latin typeface="Arial Black" pitchFamily="34" charset="0"/>
              </a:rPr>
              <a:t>*</a:t>
            </a:r>
            <a:r>
              <a:rPr lang="en-US" sz="900" dirty="0">
                <a:latin typeface="Arial Black" pitchFamily="34" charset="0"/>
              </a:rPr>
              <a:t>means significant at 5%. </a:t>
            </a:r>
          </a:p>
        </p:txBody>
      </p:sp>
    </p:spTree>
    <p:extLst>
      <p:ext uri="{BB962C8B-B14F-4D97-AF65-F5344CB8AC3E}">
        <p14:creationId xmlns:p14="http://schemas.microsoft.com/office/powerpoint/2010/main" val="329613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8000"/>
                </a:solidFill>
                <a:latin typeface="Arial Black" pitchFamily="34" charset="0"/>
              </a:rPr>
              <a:t>CONCLUSIONS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4800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GB" sz="2000" dirty="0" smtClean="0">
                <a:latin typeface="Arial Black" pitchFamily="34" charset="0"/>
              </a:rPr>
              <a:t>The </a:t>
            </a:r>
            <a:r>
              <a:rPr lang="en-GB" sz="2000" dirty="0">
                <a:latin typeface="Arial Black" pitchFamily="34" charset="0"/>
              </a:rPr>
              <a:t>survey results </a:t>
            </a:r>
            <a:r>
              <a:rPr lang="en-GB" sz="2000" dirty="0" smtClean="0">
                <a:latin typeface="Arial Black" pitchFamily="34" charset="0"/>
              </a:rPr>
              <a:t>indicated that</a:t>
            </a:r>
            <a:r>
              <a:rPr lang="en-GB" sz="2000" dirty="0">
                <a:latin typeface="Arial Black" pitchFamily="34" charset="0"/>
              </a:rPr>
              <a:t>, in order to help the indigenous pig productivity, there is need to enhance </a:t>
            </a:r>
            <a:r>
              <a:rPr lang="en-GB" sz="2000" dirty="0" smtClean="0">
                <a:latin typeface="Arial Black" pitchFamily="34" charset="0"/>
              </a:rPr>
              <a:t>management</a:t>
            </a:r>
            <a:r>
              <a:rPr lang="en-GB" sz="2000" dirty="0">
                <a:latin typeface="Arial Black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GB" sz="20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Arial Black" pitchFamily="34" charset="0"/>
              </a:rPr>
              <a:t>The chemical analysis has also revealed that the ingredients that were studied and which are readily available have good nutritional values. </a:t>
            </a:r>
            <a:endParaRPr lang="en-US" sz="20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sz="2000" dirty="0">
                <a:latin typeface="Arial Black" pitchFamily="34" charset="0"/>
              </a:rPr>
              <a:t>The results on the growth performance also showed similar growth rate, and feed conversion ratio for all dietary treatments. </a:t>
            </a:r>
            <a:endParaRPr lang="en-GB" sz="20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GB" sz="2000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sz="2000" dirty="0" smtClean="0">
                <a:latin typeface="Arial Black" pitchFamily="34" charset="0"/>
              </a:rPr>
              <a:t>Economically</a:t>
            </a:r>
            <a:r>
              <a:rPr lang="en-GB" sz="2000" dirty="0">
                <a:latin typeface="Arial Black" pitchFamily="34" charset="0"/>
              </a:rPr>
              <a:t>, the results showed that RB-based diets were cheaper than the control diet.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08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8000"/>
                </a:solidFill>
                <a:latin typeface="Arial Black" pitchFamily="34" charset="0"/>
              </a:rPr>
              <a:t>CONCLUSIONS (CONT’D)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41910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GB" sz="2000" dirty="0">
                <a:latin typeface="Arial Black" pitchFamily="34" charset="0"/>
              </a:rPr>
              <a:t>The use of BCS and girth measurements as weight-estimation tool will empower </a:t>
            </a:r>
            <a:r>
              <a:rPr lang="en-GB" sz="2000" dirty="0" smtClean="0">
                <a:latin typeface="Arial Black" pitchFamily="34" charset="0"/>
              </a:rPr>
              <a:t>rural </a:t>
            </a:r>
            <a:r>
              <a:rPr lang="en-GB" sz="2000" dirty="0">
                <a:latin typeface="Arial Black" pitchFamily="34" charset="0"/>
              </a:rPr>
              <a:t>pig </a:t>
            </a:r>
            <a:r>
              <a:rPr lang="en-GB" sz="2000" dirty="0" smtClean="0">
                <a:latin typeface="Arial Black" pitchFamily="34" charset="0"/>
              </a:rPr>
              <a:t>farmers </a:t>
            </a:r>
            <a:r>
              <a:rPr lang="en-GB" sz="2000" dirty="0">
                <a:latin typeface="Arial Black" pitchFamily="34" charset="0"/>
              </a:rPr>
              <a:t>to have better bargaining </a:t>
            </a:r>
            <a:r>
              <a:rPr lang="en-GB" sz="2000" dirty="0" smtClean="0">
                <a:latin typeface="Arial Black" pitchFamily="34" charset="0"/>
              </a:rPr>
              <a:t>powers.</a:t>
            </a:r>
          </a:p>
          <a:p>
            <a:pPr algn="just">
              <a:buFont typeface="Wingdings" pitchFamily="2" charset="2"/>
              <a:buChar char="Ø"/>
            </a:pPr>
            <a:endParaRPr lang="en-GB" sz="2000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GB" sz="20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sz="2000" dirty="0" smtClean="0">
                <a:latin typeface="Arial Black" pitchFamily="34" charset="0"/>
              </a:rPr>
              <a:t>Carcass</a:t>
            </a:r>
            <a:r>
              <a:rPr lang="en-GB" sz="2000" dirty="0">
                <a:latin typeface="Arial Black" pitchFamily="34" charset="0"/>
              </a:rPr>
              <a:t>, haematological and biochemical parameters were similar for all the dietary </a:t>
            </a:r>
            <a:r>
              <a:rPr lang="en-GB" sz="2000" dirty="0" smtClean="0">
                <a:latin typeface="Arial Black" pitchFamily="34" charset="0"/>
              </a:rPr>
              <a:t>treatments</a:t>
            </a:r>
          </a:p>
          <a:p>
            <a:pPr marL="0" indent="0" algn="just">
              <a:buNone/>
            </a:pPr>
            <a:r>
              <a:rPr lang="en-GB" sz="2000" dirty="0" smtClean="0">
                <a:latin typeface="Arial Black" pitchFamily="34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en-GB" sz="2000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sz="2000" dirty="0">
                <a:latin typeface="Arial Black" pitchFamily="34" charset="0"/>
              </a:rPr>
              <a:t>The local pig farmers can incorporate RB into their diets for their pigs up to 50% without any adverse effect on growth performance, carcass characteristics, haematological and serum biochemical characteristics.</a:t>
            </a:r>
            <a:endParaRPr lang="en-GB" sz="20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GB" sz="1800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1800" dirty="0" smtClean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20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8000"/>
                </a:solidFill>
                <a:latin typeface="Arial Black" pitchFamily="34" charset="0"/>
              </a:rPr>
              <a:t>RECOMMENDATIONS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42672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GB" sz="2000" dirty="0" smtClean="0">
                <a:latin typeface="Arial Black" pitchFamily="34" charset="0"/>
              </a:rPr>
              <a:t>Need for interventions (by </a:t>
            </a:r>
            <a:r>
              <a:rPr lang="en-GB" sz="2000" dirty="0">
                <a:latin typeface="Arial Black" pitchFamily="34" charset="0"/>
              </a:rPr>
              <a:t>the Government of Ghana and the various NGOs in the </a:t>
            </a:r>
            <a:r>
              <a:rPr lang="en-GB" sz="2000" dirty="0" smtClean="0">
                <a:latin typeface="Arial Black" pitchFamily="34" charset="0"/>
              </a:rPr>
              <a:t>country).</a:t>
            </a:r>
          </a:p>
          <a:p>
            <a:pPr algn="just">
              <a:buFont typeface="Wingdings" pitchFamily="2" charset="2"/>
              <a:buChar char="Ø"/>
            </a:pPr>
            <a:endParaRPr lang="en-GB" sz="2000" dirty="0">
              <a:latin typeface="Arial Black" pitchFamily="34" charset="0"/>
            </a:endParaRPr>
          </a:p>
          <a:p>
            <a:pPr marL="0" indent="0" algn="just">
              <a:buNone/>
            </a:pPr>
            <a:endParaRPr lang="en-GB" sz="20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GB" sz="2000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Arial Black" pitchFamily="34" charset="0"/>
              </a:rPr>
              <a:t>E</a:t>
            </a:r>
            <a:r>
              <a:rPr lang="en-US" sz="2000" dirty="0" smtClean="0">
                <a:latin typeface="Arial Black" pitchFamily="34" charset="0"/>
              </a:rPr>
              <a:t>fficient </a:t>
            </a:r>
            <a:r>
              <a:rPr lang="en-US" sz="2000" dirty="0">
                <a:latin typeface="Arial Black" pitchFamily="34" charset="0"/>
              </a:rPr>
              <a:t>drying of feed </a:t>
            </a:r>
            <a:r>
              <a:rPr lang="en-US" sz="2000" dirty="0" smtClean="0">
                <a:latin typeface="Arial Black" pitchFamily="34" charset="0"/>
              </a:rPr>
              <a:t>ingredients and keeping </a:t>
            </a:r>
            <a:r>
              <a:rPr lang="en-US" sz="2000" dirty="0">
                <a:latin typeface="Arial Black" pitchFamily="34" charset="0"/>
              </a:rPr>
              <a:t>a clean environment in and around storage </a:t>
            </a:r>
            <a:r>
              <a:rPr lang="en-US" sz="2000" dirty="0" smtClean="0">
                <a:latin typeface="Arial Black" pitchFamily="34" charset="0"/>
              </a:rPr>
              <a:t>facilities.</a:t>
            </a:r>
            <a:endParaRPr lang="en-US" sz="2000" dirty="0">
              <a:latin typeface="Arial Black" pitchFamily="34" charset="0"/>
            </a:endParaRPr>
          </a:p>
          <a:p>
            <a:pPr marL="0" indent="0" algn="just">
              <a:buNone/>
            </a:pPr>
            <a:endParaRPr lang="en-GB" sz="2000" dirty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45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i="1" dirty="0" smtClean="0">
                <a:latin typeface="Arial Black" pitchFamily="34" charset="0"/>
              </a:rPr>
              <a:t>THANK YOU FOR YOUR ATTENTION</a:t>
            </a:r>
            <a:endParaRPr lang="en-GB" sz="7200" i="1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7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  <a:latin typeface="Arial Black" pitchFamily="34" charset="0"/>
              </a:rPr>
              <a:t>INTRODUCTION (CONT’D)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4572000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>
                <a:latin typeface="Arial Black" pitchFamily="34" charset="0"/>
              </a:rPr>
              <a:t>Rice bran (RB) is readily available in Ghana (</a:t>
            </a:r>
            <a:r>
              <a:rPr lang="en-US" dirty="0" smtClean="0">
                <a:latin typeface="Arial Black" pitchFamily="34" charset="0"/>
              </a:rPr>
              <a:t>example: </a:t>
            </a:r>
            <a:r>
              <a:rPr lang="en-US" dirty="0">
                <a:latin typeface="Arial Black" pitchFamily="34" charset="0"/>
              </a:rPr>
              <a:t>Northern sector</a:t>
            </a:r>
            <a:r>
              <a:rPr lang="en-US" dirty="0" smtClean="0">
                <a:latin typeface="Arial Black" pitchFamily="34" charset="0"/>
              </a:rPr>
              <a:t>)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Arial Black" pitchFamily="34" charset="0"/>
              </a:rPr>
              <a:t> Serves as a </a:t>
            </a:r>
            <a:r>
              <a:rPr lang="en-US" dirty="0">
                <a:latin typeface="Arial Black" pitchFamily="34" charset="0"/>
              </a:rPr>
              <a:t>source of energy and as a substitute for wheat or maize bran and also a partial replacement for maize or the cereal component of the diet</a:t>
            </a:r>
            <a:r>
              <a:rPr lang="en-US" dirty="0" smtClean="0">
                <a:latin typeface="Arial Black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US" dirty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>
                <a:latin typeface="Arial Black" pitchFamily="34" charset="0"/>
              </a:rPr>
              <a:t>Unfortunately locally produced RB differs in composition with its nutritive value being highly dependent on the extent of its adulteration with rice husk/hulls (</a:t>
            </a:r>
            <a:r>
              <a:rPr lang="en-GB" dirty="0">
                <a:latin typeface="Arial Black" pitchFamily="34" charset="0"/>
              </a:rPr>
              <a:t>Pond and </a:t>
            </a:r>
            <a:r>
              <a:rPr lang="en-GB" dirty="0" err="1">
                <a:latin typeface="Arial Black" pitchFamily="34" charset="0"/>
              </a:rPr>
              <a:t>Maner</a:t>
            </a:r>
            <a:r>
              <a:rPr lang="en-GB" dirty="0">
                <a:latin typeface="Arial Black" pitchFamily="34" charset="0"/>
              </a:rPr>
              <a:t>, 1974; Pond </a:t>
            </a:r>
            <a:r>
              <a:rPr lang="en-GB" i="1" dirty="0">
                <a:latin typeface="Arial Black" pitchFamily="34" charset="0"/>
              </a:rPr>
              <a:t>et al.,</a:t>
            </a:r>
            <a:r>
              <a:rPr lang="en-GB" dirty="0">
                <a:latin typeface="Arial Black" pitchFamily="34" charset="0"/>
              </a:rPr>
              <a:t> 1991</a:t>
            </a:r>
            <a:r>
              <a:rPr lang="en-US" dirty="0">
                <a:latin typeface="Arial Black" pitchFamily="34" charset="0"/>
              </a:rPr>
              <a:t>).</a:t>
            </a:r>
            <a:endParaRPr lang="en-GB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70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Arial Black" pitchFamily="34" charset="0"/>
              </a:rPr>
              <a:t>OBJECTIVES</a:t>
            </a:r>
            <a:endParaRPr lang="en-GB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4800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Arial Black" pitchFamily="34" charset="0"/>
              </a:rPr>
              <a:t>This pig study sought to ascertain the effects of </a:t>
            </a:r>
            <a:r>
              <a:rPr lang="en-GB" dirty="0">
                <a:latin typeface="Arial Black" pitchFamily="34" charset="0"/>
              </a:rPr>
              <a:t>rice bran </a:t>
            </a:r>
            <a:r>
              <a:rPr lang="en-GB" dirty="0" smtClean="0">
                <a:latin typeface="Arial Black" pitchFamily="34" charset="0"/>
              </a:rPr>
              <a:t>on</a:t>
            </a:r>
            <a:r>
              <a:rPr lang="en-US" dirty="0" smtClean="0">
                <a:latin typeface="Arial Black" pitchFamily="34" charset="0"/>
              </a:rPr>
              <a:t>:</a:t>
            </a:r>
          </a:p>
          <a:p>
            <a:pPr algn="just"/>
            <a:endParaRPr lang="en-US" dirty="0">
              <a:latin typeface="Arial Black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Arial Black" pitchFamily="34" charset="0"/>
              </a:rPr>
              <a:t>growth performance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Arial Black" pitchFamily="34" charset="0"/>
              </a:rPr>
              <a:t>economies </a:t>
            </a:r>
            <a:r>
              <a:rPr lang="en-US" dirty="0">
                <a:latin typeface="Arial Black" pitchFamily="34" charset="0"/>
              </a:rPr>
              <a:t>of </a:t>
            </a:r>
            <a:r>
              <a:rPr lang="en-US" dirty="0" smtClean="0">
                <a:latin typeface="Arial Black" pitchFamily="34" charset="0"/>
              </a:rPr>
              <a:t>production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Arial Black" pitchFamily="34" charset="0"/>
              </a:rPr>
              <a:t>b</a:t>
            </a:r>
            <a:r>
              <a:rPr lang="en-US" dirty="0" smtClean="0">
                <a:latin typeface="Arial Black" pitchFamily="34" charset="0"/>
              </a:rPr>
              <a:t>ody condition scores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Arial Black" pitchFamily="34" charset="0"/>
              </a:rPr>
              <a:t>carcass traits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Arial Black" pitchFamily="34" charset="0"/>
              </a:rPr>
              <a:t>b</a:t>
            </a:r>
            <a:r>
              <a:rPr lang="en-US" dirty="0" smtClean="0">
                <a:latin typeface="Arial Black" pitchFamily="34" charset="0"/>
              </a:rPr>
              <a:t>lood </a:t>
            </a:r>
            <a:r>
              <a:rPr lang="en-US" dirty="0">
                <a:latin typeface="Arial Black" pitchFamily="34" charset="0"/>
              </a:rPr>
              <a:t>profile </a:t>
            </a:r>
            <a:endParaRPr lang="en-US" dirty="0" smtClean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0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"/>
            <a:ext cx="8229600" cy="7315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MATERIALS AND METHODS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7240"/>
            <a:ext cx="9144000" cy="4526280"/>
          </a:xfrm>
        </p:spPr>
        <p:txBody>
          <a:bodyPr>
            <a:normAutofit fontScale="92500"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en-US" sz="3300" dirty="0" smtClean="0">
                <a:solidFill>
                  <a:srgbClr val="FF0000"/>
                </a:solidFill>
                <a:latin typeface="Arial Black" pitchFamily="34" charset="0"/>
              </a:rPr>
              <a:t>Location of the Experiment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sz="3300" dirty="0" smtClean="0">
                <a:latin typeface="Arial Black" pitchFamily="34" charset="0"/>
              </a:rPr>
              <a:t>Africa </a:t>
            </a:r>
            <a:r>
              <a:rPr lang="en-GB" sz="3300" dirty="0">
                <a:latin typeface="Arial Black" pitchFamily="34" charset="0"/>
              </a:rPr>
              <a:t>RISING Project Communities in </a:t>
            </a:r>
            <a:r>
              <a:rPr lang="en-GB" sz="3300" dirty="0" err="1">
                <a:latin typeface="Arial Black" pitchFamily="34" charset="0"/>
              </a:rPr>
              <a:t>Navrongo</a:t>
            </a:r>
            <a:r>
              <a:rPr lang="en-GB" sz="3300" dirty="0">
                <a:latin typeface="Arial Black" pitchFamily="34" charset="0"/>
              </a:rPr>
              <a:t> in the Upper East Region </a:t>
            </a:r>
            <a:endParaRPr lang="en-GB" sz="3300" dirty="0" smtClean="0">
              <a:latin typeface="Arial Black" pitchFamily="34" charset="0"/>
            </a:endParaRPr>
          </a:p>
          <a:p>
            <a:pPr lvl="1" algn="just">
              <a:buFont typeface="Wingdings" pitchFamily="2" charset="2"/>
              <a:buChar char="ü"/>
            </a:pPr>
            <a:endParaRPr lang="en-US" sz="3300" dirty="0">
              <a:latin typeface="Arial Black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3300" dirty="0" smtClean="0">
                <a:solidFill>
                  <a:srgbClr val="FF0000"/>
                </a:solidFill>
                <a:latin typeface="Arial Black" pitchFamily="34" charset="0"/>
              </a:rPr>
              <a:t>Phases </a:t>
            </a:r>
            <a:r>
              <a:rPr lang="en-US" sz="3300" dirty="0" smtClean="0">
                <a:latin typeface="Arial Black" pitchFamily="34" charset="0"/>
              </a:rPr>
              <a:t>- 3 </a:t>
            </a:r>
            <a:r>
              <a:rPr lang="en-US" sz="3300" dirty="0">
                <a:latin typeface="Arial Black" pitchFamily="34" charset="0"/>
              </a:rPr>
              <a:t>phases</a:t>
            </a:r>
          </a:p>
          <a:p>
            <a:pPr marL="2731145" lvl="5" indent="-621748">
              <a:buFont typeface="+mj-lt"/>
              <a:buAutoNum type="arabicPeriod"/>
            </a:pPr>
            <a:r>
              <a:rPr lang="en-US" sz="3300" dirty="0" smtClean="0">
                <a:latin typeface="Arial Black" pitchFamily="34" charset="0"/>
              </a:rPr>
              <a:t>Field survey</a:t>
            </a:r>
            <a:endParaRPr lang="en-US" sz="3300" dirty="0">
              <a:latin typeface="Arial Black" pitchFamily="34" charset="0"/>
            </a:endParaRPr>
          </a:p>
          <a:p>
            <a:pPr marL="2731145" lvl="5" indent="-621748">
              <a:buFont typeface="+mj-lt"/>
              <a:buAutoNum type="arabicPeriod"/>
            </a:pPr>
            <a:r>
              <a:rPr lang="en-US" sz="3300" dirty="0" smtClean="0">
                <a:latin typeface="Arial Black" pitchFamily="34" charset="0"/>
              </a:rPr>
              <a:t>Chemical analysis </a:t>
            </a:r>
          </a:p>
          <a:p>
            <a:pPr marL="2731145" lvl="5" indent="-621748">
              <a:buFont typeface="+mj-lt"/>
              <a:buAutoNum type="arabicPeriod"/>
            </a:pPr>
            <a:r>
              <a:rPr lang="en-US" sz="3300" dirty="0" smtClean="0">
                <a:latin typeface="Arial Black" pitchFamily="34" charset="0"/>
              </a:rPr>
              <a:t>On-farm feeding trial    </a:t>
            </a:r>
            <a:endParaRPr lang="en-GB" sz="3300" dirty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9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1295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MATERIALS AND METHODS (CONT’D)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11480"/>
            <a:ext cx="8788400" cy="4846320"/>
          </a:xfrm>
        </p:spPr>
        <p:txBody>
          <a:bodyPr>
            <a:noAutofit/>
          </a:bodyPr>
          <a:lstStyle/>
          <a:p>
            <a:pPr marL="333062" lvl="5" indent="-333062"/>
            <a:endParaRPr lang="en-US" sz="2700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333062" lvl="5" indent="-333062"/>
            <a:endParaRPr lang="en-US" sz="2700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457200" lvl="5" indent="-457200">
              <a:buFont typeface="Wingdings" pitchFamily="2" charset="2"/>
              <a:buChar char="Ø"/>
            </a:pPr>
            <a:r>
              <a:rPr lang="en-US" sz="3000" u="sng" dirty="0" smtClean="0">
                <a:solidFill>
                  <a:srgbClr val="FF0000"/>
                </a:solidFill>
                <a:latin typeface="Arial Black" pitchFamily="34" charset="0"/>
              </a:rPr>
              <a:t>Phase </a:t>
            </a:r>
            <a:r>
              <a:rPr lang="en-US" sz="3000" u="sng" dirty="0">
                <a:solidFill>
                  <a:srgbClr val="FF0000"/>
                </a:solidFill>
                <a:latin typeface="Arial Black" pitchFamily="34" charset="0"/>
              </a:rPr>
              <a:t>1:  </a:t>
            </a:r>
            <a:r>
              <a:rPr lang="en-US" sz="3000" u="sng" dirty="0" smtClean="0">
                <a:solidFill>
                  <a:srgbClr val="FF0000"/>
                </a:solidFill>
                <a:latin typeface="Arial Black" pitchFamily="34" charset="0"/>
              </a:rPr>
              <a:t>Field Survey</a:t>
            </a:r>
          </a:p>
          <a:p>
            <a:pPr marL="457200" lvl="5" indent="-457200">
              <a:buFont typeface="Wingdings" pitchFamily="2" charset="2"/>
              <a:buChar char="Ø"/>
            </a:pPr>
            <a:endParaRPr lang="en-US" sz="2700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333062" lvl="5" indent="-333062"/>
            <a:r>
              <a:rPr lang="en-GB" sz="2800" b="1" dirty="0" smtClean="0">
                <a:latin typeface="Arial Black" pitchFamily="34" charset="0"/>
              </a:rPr>
              <a:t>Questionnaire Construction</a:t>
            </a:r>
          </a:p>
          <a:p>
            <a:pPr marL="333062" lvl="5" indent="-333062"/>
            <a:endParaRPr lang="en-GB" sz="2800" b="1" dirty="0" smtClean="0">
              <a:latin typeface="Arial Black" pitchFamily="34" charset="0"/>
            </a:endParaRPr>
          </a:p>
          <a:p>
            <a:pPr marL="333062" lvl="5" indent="-333062"/>
            <a:r>
              <a:rPr lang="en-GB" sz="2800" b="1" dirty="0">
                <a:latin typeface="Arial Black" pitchFamily="34" charset="0"/>
              </a:rPr>
              <a:t>Sampling </a:t>
            </a:r>
            <a:r>
              <a:rPr lang="en-GB" sz="2800" b="1" dirty="0" smtClean="0">
                <a:latin typeface="Arial Black" pitchFamily="34" charset="0"/>
              </a:rPr>
              <a:t>Area</a:t>
            </a:r>
          </a:p>
          <a:p>
            <a:pPr marL="333062" lvl="5" indent="-333062"/>
            <a:endParaRPr lang="en-GB" sz="2800" b="1" dirty="0" smtClean="0">
              <a:latin typeface="Arial Black" pitchFamily="34" charset="0"/>
            </a:endParaRPr>
          </a:p>
          <a:p>
            <a:pPr marL="333062" lvl="5" indent="-333062"/>
            <a:r>
              <a:rPr lang="en-GB" sz="2800" b="1" dirty="0">
                <a:latin typeface="Arial Black" pitchFamily="34" charset="0"/>
              </a:rPr>
              <a:t>Questionnaire Administration</a:t>
            </a:r>
            <a:endParaRPr lang="en-US" sz="2700" u="sng" dirty="0">
              <a:solidFill>
                <a:srgbClr val="FF0000"/>
              </a:solidFill>
              <a:latin typeface="Arial Black" pitchFamily="34" charset="0"/>
            </a:endParaRPr>
          </a:p>
          <a:p>
            <a:pPr marL="333062" lvl="5" indent="-333062"/>
            <a:endParaRPr lang="en-US" sz="2700" u="sng" dirty="0">
              <a:solidFill>
                <a:srgbClr val="FF0000"/>
              </a:solidFill>
              <a:latin typeface="Arial Black" pitchFamily="34" charset="0"/>
            </a:endParaRPr>
          </a:p>
          <a:p>
            <a:pPr marL="333062" lvl="5" indent="-333062"/>
            <a:endParaRPr lang="en-US" sz="2700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lvl="5" indent="0">
              <a:buNone/>
            </a:pPr>
            <a:endParaRPr lang="en-US" sz="500" dirty="0">
              <a:latin typeface="Arial Black" pitchFamily="34" charset="0"/>
            </a:endParaRPr>
          </a:p>
          <a:p>
            <a:pPr lvl="1"/>
            <a:endParaRPr lang="en-US" sz="500" dirty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06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Autofit/>
          </a:bodyPr>
          <a:lstStyle/>
          <a:p>
            <a:pPr lvl="5" algn="ctr" defTabSz="888167" rtl="0">
              <a:spcBef>
                <a:spcPct val="0"/>
              </a:spcBef>
            </a:pPr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MATERIALS AND METHODS (CONT’D)</a:t>
            </a:r>
            <a:r>
              <a:rPr lang="en-US" sz="3200" dirty="0">
                <a:latin typeface="Arial Black" pitchFamily="34" charset="0"/>
              </a:rPr>
              <a:t/>
            </a:r>
            <a:br>
              <a:rPr lang="en-US" sz="3200" dirty="0">
                <a:latin typeface="Arial Black" pitchFamily="34" charset="0"/>
              </a:rPr>
            </a:br>
            <a:endParaRPr lang="en-GB" sz="32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31520"/>
            <a:ext cx="8788400" cy="4617720"/>
          </a:xfrm>
        </p:spPr>
        <p:txBody>
          <a:bodyPr>
            <a:normAutofit lnSpcReduction="10000"/>
          </a:bodyPr>
          <a:lstStyle/>
          <a:p>
            <a:endParaRPr lang="en-US" dirty="0">
              <a:solidFill>
                <a:srgbClr val="008000"/>
              </a:solidFill>
              <a:latin typeface="Arial Black" pitchFamily="34" charset="0"/>
              <a:ea typeface="+mj-ea"/>
              <a:cs typeface="+mj-cs"/>
            </a:endParaRPr>
          </a:p>
          <a:p>
            <a:pPr>
              <a:buFont typeface="Wingdings" pitchFamily="2" charset="2"/>
              <a:buChar char="Ø"/>
            </a:pPr>
            <a:r>
              <a:rPr lang="en-US" u="sng" dirty="0" smtClean="0">
                <a:solidFill>
                  <a:srgbClr val="FF0000"/>
                </a:solidFill>
                <a:latin typeface="Arial Black" pitchFamily="34" charset="0"/>
              </a:rPr>
              <a:t>Phase 2: Chemical Analysis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Proximate </a:t>
            </a:r>
          </a:p>
          <a:p>
            <a:pPr marL="444082" lvl="1" indent="0">
              <a:buNone/>
            </a:pPr>
            <a:endParaRPr lang="en-US" dirty="0" smtClean="0">
              <a:latin typeface="Arial Black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ADF and NDF (</a:t>
            </a:r>
            <a:r>
              <a:rPr lang="en-US" dirty="0"/>
              <a:t>Van </a:t>
            </a:r>
            <a:r>
              <a:rPr lang="en-US" dirty="0" err="1"/>
              <a:t>Soest</a:t>
            </a:r>
            <a:r>
              <a:rPr lang="en-US" dirty="0"/>
              <a:t> </a:t>
            </a:r>
            <a:r>
              <a:rPr lang="en-US" i="1" dirty="0"/>
              <a:t>et al.,</a:t>
            </a:r>
            <a:r>
              <a:rPr lang="en-US" dirty="0"/>
              <a:t> </a:t>
            </a:r>
            <a:r>
              <a:rPr lang="en-US" dirty="0" smtClean="0"/>
              <a:t>1991</a:t>
            </a:r>
            <a:r>
              <a:rPr lang="en-US" dirty="0">
                <a:latin typeface="Arial Black" pitchFamily="34" charset="0"/>
              </a:rPr>
              <a:t>)</a:t>
            </a:r>
          </a:p>
          <a:p>
            <a:pPr lvl="1"/>
            <a:endParaRPr lang="en-US" dirty="0">
              <a:latin typeface="Arial Black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Minerals (</a:t>
            </a:r>
            <a:r>
              <a:rPr lang="en-US" dirty="0" smtClean="0"/>
              <a:t>Fick </a:t>
            </a:r>
            <a:r>
              <a:rPr lang="en-US" i="1" dirty="0"/>
              <a:t>et </a:t>
            </a:r>
            <a:r>
              <a:rPr lang="en-US" i="1" dirty="0" smtClean="0"/>
              <a:t>al</a:t>
            </a:r>
            <a:r>
              <a:rPr lang="en-US" dirty="0" smtClean="0"/>
              <a:t>., 1979</a:t>
            </a:r>
            <a:r>
              <a:rPr lang="en-US" dirty="0" smtClean="0">
                <a:latin typeface="Arial Black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endParaRPr lang="en-US" dirty="0">
              <a:latin typeface="Arial Black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Arial Black" pitchFamily="34" charset="0"/>
              </a:rPr>
              <a:t>Pests, </a:t>
            </a:r>
            <a:r>
              <a:rPr lang="en-US" dirty="0" smtClean="0">
                <a:latin typeface="Arial Black" pitchFamily="34" charset="0"/>
              </a:rPr>
              <a:t>Microbes and </a:t>
            </a:r>
            <a:r>
              <a:rPr lang="en-US" dirty="0">
                <a:latin typeface="Arial Black" pitchFamily="34" charset="0"/>
              </a:rPr>
              <a:t>Fungi Status </a:t>
            </a:r>
            <a:r>
              <a:rPr lang="en-US" dirty="0"/>
              <a:t>(Atlas, 1995)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47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MATERIALS AND METHODS (CONT’D)</a:t>
            </a:r>
            <a:endParaRPr lang="en-GB" sz="32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44957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>
                <a:solidFill>
                  <a:srgbClr val="FF0000"/>
                </a:solidFill>
                <a:latin typeface="Arial Black" pitchFamily="34" charset="0"/>
              </a:rPr>
              <a:t>Phase 3: Feeding Trial with Pigs</a:t>
            </a:r>
            <a:endParaRPr lang="en-US" u="sng" dirty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en-US" sz="16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n-GB" sz="2800" b="1" dirty="0" smtClean="0">
                <a:latin typeface="Arial Black" pitchFamily="34" charset="0"/>
              </a:rPr>
              <a:t>Experimental Animals</a:t>
            </a:r>
          </a:p>
          <a:p>
            <a:endParaRPr lang="en-GB" sz="2800" b="1" dirty="0">
              <a:latin typeface="Arial Black" pitchFamily="34" charset="0"/>
            </a:endParaRPr>
          </a:p>
          <a:p>
            <a:r>
              <a:rPr lang="en-GB" sz="2800" b="1" dirty="0" smtClean="0">
                <a:latin typeface="Arial Black" pitchFamily="34" charset="0"/>
              </a:rPr>
              <a:t>Duration</a:t>
            </a:r>
          </a:p>
          <a:p>
            <a:endParaRPr lang="en-GB" sz="2800" b="1" dirty="0">
              <a:latin typeface="Arial Black" pitchFamily="34" charset="0"/>
            </a:endParaRPr>
          </a:p>
          <a:p>
            <a:r>
              <a:rPr lang="en-GB" sz="2800" b="1" dirty="0" smtClean="0">
                <a:latin typeface="Arial Black" pitchFamily="34" charset="0"/>
              </a:rPr>
              <a:t>Experimental Design</a:t>
            </a:r>
          </a:p>
          <a:p>
            <a:endParaRPr lang="en-GB" sz="2800" b="1" dirty="0">
              <a:latin typeface="Arial Black" pitchFamily="34" charset="0"/>
            </a:endParaRPr>
          </a:p>
          <a:p>
            <a:r>
              <a:rPr lang="en-US" sz="2800" b="1" dirty="0">
                <a:latin typeface="Arial Black" pitchFamily="34" charset="0"/>
              </a:rPr>
              <a:t>Sources of Feed Ingredients</a:t>
            </a:r>
            <a:endParaRPr lang="en-GB" sz="2800" b="1" dirty="0">
              <a:latin typeface="Arial Black" pitchFamily="34" charset="0"/>
            </a:endParaRPr>
          </a:p>
          <a:p>
            <a:endParaRPr lang="en-US" sz="2800" dirty="0" smtClean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5194300"/>
            <a:ext cx="2133600" cy="292100"/>
          </a:xfrm>
        </p:spPr>
        <p:txBody>
          <a:bodyPr/>
          <a:lstStyle/>
          <a:p>
            <a:fld id="{31753E13-C334-4F3F-B338-9B9E39FEC41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38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MATERIALS AND METHODS (CONT’D)</a:t>
            </a:r>
            <a:endParaRPr lang="en-GB" sz="32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777240"/>
            <a:ext cx="8686800" cy="461772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Experimental Diets</a:t>
            </a:r>
          </a:p>
          <a:p>
            <a:r>
              <a:rPr lang="en-US" dirty="0" smtClean="0">
                <a:latin typeface="Arial Black" pitchFamily="34" charset="0"/>
              </a:rPr>
              <a:t>Four (4) diets were used in the experiment</a:t>
            </a:r>
          </a:p>
          <a:p>
            <a:endParaRPr lang="en-US" sz="600" dirty="0" smtClean="0">
              <a:latin typeface="Arial Black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3200" dirty="0">
                <a:latin typeface="Arial Black" pitchFamily="34" charset="0"/>
              </a:rPr>
              <a:t>Diet A: </a:t>
            </a:r>
            <a:r>
              <a:rPr lang="en-US" sz="3200" dirty="0" smtClean="0">
                <a:latin typeface="Arial Black" pitchFamily="34" charset="0"/>
              </a:rPr>
              <a:t>(control </a:t>
            </a:r>
            <a:r>
              <a:rPr lang="en-US" sz="3200" dirty="0">
                <a:latin typeface="Arial Black" pitchFamily="34" charset="0"/>
              </a:rPr>
              <a:t>diet with no </a:t>
            </a:r>
            <a:r>
              <a:rPr lang="en-US" sz="3200" dirty="0" smtClean="0">
                <a:latin typeface="Arial Black" pitchFamily="34" charset="0"/>
              </a:rPr>
              <a:t>RB)</a:t>
            </a:r>
            <a:endParaRPr lang="en-US" sz="3200" dirty="0">
              <a:latin typeface="Arial Black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3200" dirty="0" smtClean="0">
                <a:latin typeface="Arial Black" pitchFamily="34" charset="0"/>
              </a:rPr>
              <a:t>Diet B:(300g/kg RB)</a:t>
            </a:r>
            <a:endParaRPr lang="en-US" sz="3200" dirty="0">
              <a:latin typeface="Arial Black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3200" dirty="0" smtClean="0">
                <a:latin typeface="Arial Black" pitchFamily="34" charset="0"/>
              </a:rPr>
              <a:t>Diet C: (400g/kg RB)</a:t>
            </a:r>
            <a:endParaRPr lang="en-US" sz="3200" dirty="0">
              <a:latin typeface="Arial Black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3200" dirty="0" smtClean="0">
                <a:latin typeface="Arial Black" pitchFamily="34" charset="0"/>
              </a:rPr>
              <a:t>Diet D: (500g/kg RB) </a:t>
            </a:r>
            <a:endParaRPr lang="en-US" sz="3200" dirty="0">
              <a:latin typeface="Arial Black" pitchFamily="34" charset="0"/>
            </a:endParaRPr>
          </a:p>
          <a:p>
            <a:pPr lvl="1">
              <a:buFont typeface="Wingdings" pitchFamily="2" charset="2"/>
              <a:buChar char="ü"/>
            </a:pPr>
            <a:endParaRPr lang="en-US" sz="1200" dirty="0">
              <a:latin typeface="Arial Black" pitchFamily="34" charset="0"/>
            </a:endParaRPr>
          </a:p>
          <a:p>
            <a:pPr marL="444084" lvl="1" indent="0">
              <a:buNone/>
            </a:pPr>
            <a:endParaRPr lang="en-US" sz="1200" dirty="0">
              <a:latin typeface="Arial Black" pitchFamily="34" charset="0"/>
            </a:endParaRPr>
          </a:p>
          <a:p>
            <a:r>
              <a:rPr lang="en-US" sz="3300" dirty="0" smtClean="0">
                <a:latin typeface="Arial Black" pitchFamily="34" charset="0"/>
              </a:rPr>
              <a:t>Feed and water were </a:t>
            </a:r>
            <a:r>
              <a:rPr lang="en-US" sz="3300" dirty="0">
                <a:latin typeface="Arial Black" pitchFamily="34" charset="0"/>
              </a:rPr>
              <a:t>provided </a:t>
            </a:r>
            <a:r>
              <a:rPr lang="en-US" sz="3300" i="1" dirty="0">
                <a:latin typeface="Arial Black" pitchFamily="34" charset="0"/>
              </a:rPr>
              <a:t>ad-libitum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3E13-C334-4F3F-B338-9B9E39FEC41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38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10424</TotalTime>
  <Words>2088</Words>
  <Application>Microsoft Office PowerPoint</Application>
  <PresentationFormat>Custom</PresentationFormat>
  <Paragraphs>721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RICE BRAN AS A FEED RESOURCE IN CROP-LIVESTOCK SYSTEMS: IMPACT ON GROWTH PERFORMANCE, BODY CONDITION SCORES, CARCASS TRAITS AND BLOOD PROFILE OF RURAL PIGS IN THE UPPER EAST REGION OF GHANA.  </vt:lpstr>
      <vt:lpstr>INTRODUCTION </vt:lpstr>
      <vt:lpstr>INTRODUCTION (CONT’D)</vt:lpstr>
      <vt:lpstr>OBJECTIVES</vt:lpstr>
      <vt:lpstr>MATERIALS AND METHODS</vt:lpstr>
      <vt:lpstr>MATERIALS AND METHODS (CONT’D)</vt:lpstr>
      <vt:lpstr>MATERIALS AND METHODS (CONT’D) </vt:lpstr>
      <vt:lpstr>MATERIALS AND METHODS (CONT’D)</vt:lpstr>
      <vt:lpstr>MATERIALS AND METHODS (CONT’D)</vt:lpstr>
      <vt:lpstr>PowerPoint Presentation</vt:lpstr>
      <vt:lpstr>MATERIALS AND METHODS (CONT’D)</vt:lpstr>
      <vt:lpstr>RESULTS AND DISCUSSION</vt:lpstr>
      <vt:lpstr>FIELD SURVEY RESULTS (CONT’D)</vt:lpstr>
      <vt:lpstr>FIELD SURVEY RESULTS (CONT’D)</vt:lpstr>
      <vt:lpstr>PHASE 2: CHEMICAL  ANALYSIS</vt:lpstr>
      <vt:lpstr>CHEMICAL  ANALYSIS RESULTS (CONT’D)</vt:lpstr>
      <vt:lpstr>RESULTS AND DISCUSSION (CONT’D)</vt:lpstr>
      <vt:lpstr>PHASE 3: FEEDING TRIAL</vt:lpstr>
      <vt:lpstr>FEEDING TRIAL RESULTS (CONT’D)</vt:lpstr>
      <vt:lpstr>FEEDING TRIAL RESULTS (CONT’D)</vt:lpstr>
      <vt:lpstr>FEEDING TRIAL RESULTS (CONT’D)</vt:lpstr>
      <vt:lpstr>CONCLUSIONS</vt:lpstr>
      <vt:lpstr>CONCLUSIONS (CONT’D)</vt:lpstr>
      <vt:lpstr>RECOMMENDATIONS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AND REPRODUCTIVE PERFORMANCE AND MATERNAL AND PIGLET BLOOD PROFILES OF PIGS FED DIETS CONTAINING DIFFERING DFM PRODUCTS </dc:title>
  <dc:creator>yaw</dc:creator>
  <cp:lastModifiedBy>Davis'</cp:lastModifiedBy>
  <cp:revision>245</cp:revision>
  <cp:lastPrinted>2014-03-25T09:23:25Z</cp:lastPrinted>
  <dcterms:created xsi:type="dcterms:W3CDTF">2014-02-03T11:16:01Z</dcterms:created>
  <dcterms:modified xsi:type="dcterms:W3CDTF">2016-12-12T19:31:00Z</dcterms:modified>
</cp:coreProperties>
</file>